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4" r:id="rId4"/>
    <p:sldId id="263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73" r:id="rId23"/>
    <p:sldId id="26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E1D6-BF2F-4234-9B05-12735A47174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DD9-E0B5-45C2-A021-BE346DBFC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1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E1D6-BF2F-4234-9B05-12735A47174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DD9-E0B5-45C2-A021-BE346DBFC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9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E1D6-BF2F-4234-9B05-12735A47174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DD9-E0B5-45C2-A021-BE346DBFC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42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>
            <a:spLocks noChangeArrowheads="1"/>
          </p:cNvSpPr>
          <p:nvPr/>
        </p:nvSpPr>
        <p:spPr bwMode="auto">
          <a:xfrm>
            <a:off x="9612313" y="668338"/>
            <a:ext cx="274637" cy="274637"/>
          </a:xfrm>
          <a:prstGeom prst="ellipse">
            <a:avLst/>
          </a:prstGeom>
          <a:solidFill>
            <a:srgbClr val="00D1C6">
              <a:alpha val="8627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 b="1" i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4" name="Google Shape;11;p2"/>
          <p:cNvSpPr>
            <a:spLocks noChangeArrowheads="1"/>
          </p:cNvSpPr>
          <p:nvPr/>
        </p:nvSpPr>
        <p:spPr bwMode="auto">
          <a:xfrm>
            <a:off x="1595438" y="-1069975"/>
            <a:ext cx="8999537" cy="8997950"/>
          </a:xfrm>
          <a:prstGeom prst="ellipse">
            <a:avLst/>
          </a:prstGeom>
          <a:noFill/>
          <a:ln w="9525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 b="1" i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Google Shape;13;p2"/>
          <p:cNvSpPr>
            <a:spLocks noChangeArrowheads="1"/>
          </p:cNvSpPr>
          <p:nvPr/>
        </p:nvSpPr>
        <p:spPr bwMode="auto">
          <a:xfrm>
            <a:off x="355600" y="-1181100"/>
            <a:ext cx="3130550" cy="3127375"/>
          </a:xfrm>
          <a:custGeom>
            <a:avLst/>
            <a:gdLst>
              <a:gd name="T0" fmla="*/ 1565275 w 21600"/>
              <a:gd name="T1" fmla="*/ 0 h 21600"/>
              <a:gd name="T2" fmla="*/ 458423 w 21600"/>
              <a:gd name="T3" fmla="*/ 457958 h 21600"/>
              <a:gd name="T4" fmla="*/ 0 w 21600"/>
              <a:gd name="T5" fmla="*/ 1563688 h 21600"/>
              <a:gd name="T6" fmla="*/ 458423 w 21600"/>
              <a:gd name="T7" fmla="*/ 2669417 h 21600"/>
              <a:gd name="T8" fmla="*/ 1565275 w 21600"/>
              <a:gd name="T9" fmla="*/ 3127375 h 21600"/>
              <a:gd name="T10" fmla="*/ 2672127 w 21600"/>
              <a:gd name="T11" fmla="*/ 2669417 h 21600"/>
              <a:gd name="T12" fmla="*/ 3130550 w 21600"/>
              <a:gd name="T13" fmla="*/ 1563688 h 21600"/>
              <a:gd name="T14" fmla="*/ 2672127 w 21600"/>
              <a:gd name="T15" fmla="*/ 4579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432" y="10800"/>
                </a:moveTo>
                <a:cubicBezTo>
                  <a:pt x="6432" y="13212"/>
                  <a:pt x="8388" y="15168"/>
                  <a:pt x="10800" y="15168"/>
                </a:cubicBezTo>
                <a:cubicBezTo>
                  <a:pt x="13212" y="15168"/>
                  <a:pt x="15168" y="13212"/>
                  <a:pt x="15168" y="10800"/>
                </a:cubicBezTo>
                <a:cubicBezTo>
                  <a:pt x="15168" y="8388"/>
                  <a:pt x="13212" y="6432"/>
                  <a:pt x="10800" y="6432"/>
                </a:cubicBezTo>
                <a:cubicBezTo>
                  <a:pt x="8388" y="6432"/>
                  <a:pt x="6432" y="8388"/>
                  <a:pt x="6432" y="10800"/>
                </a:cubicBezTo>
                <a:close/>
              </a:path>
            </a:pathLst>
          </a:custGeom>
          <a:solidFill>
            <a:srgbClr val="00D1C6">
              <a:alpha val="8627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ru-RU"/>
          </a:p>
        </p:txBody>
      </p:sp>
      <p:sp>
        <p:nvSpPr>
          <p:cNvPr id="6" name="Google Shape;14;p2"/>
          <p:cNvSpPr>
            <a:spLocks noChangeArrowheads="1"/>
          </p:cNvSpPr>
          <p:nvPr/>
        </p:nvSpPr>
        <p:spPr bwMode="auto">
          <a:xfrm>
            <a:off x="11131550" y="3841750"/>
            <a:ext cx="1304925" cy="1304925"/>
          </a:xfrm>
          <a:prstGeom prst="ellipse">
            <a:avLst/>
          </a:prstGeom>
          <a:solidFill>
            <a:srgbClr val="ED4A00">
              <a:alpha val="8627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 b="1" i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7" name="Google Shape;15;p2"/>
          <p:cNvSpPr>
            <a:spLocks noChangeArrowheads="1"/>
          </p:cNvSpPr>
          <p:nvPr/>
        </p:nvSpPr>
        <p:spPr bwMode="auto">
          <a:xfrm>
            <a:off x="3006725" y="722313"/>
            <a:ext cx="876300" cy="876300"/>
          </a:xfrm>
          <a:prstGeom prst="ellipse">
            <a:avLst/>
          </a:prstGeom>
          <a:solidFill>
            <a:srgbClr val="00ACC3">
              <a:alpha val="8627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 b="1" i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Google Shape;16;p2"/>
          <p:cNvSpPr>
            <a:spLocks noChangeArrowheads="1"/>
          </p:cNvSpPr>
          <p:nvPr/>
        </p:nvSpPr>
        <p:spPr bwMode="auto">
          <a:xfrm>
            <a:off x="9002713" y="4619625"/>
            <a:ext cx="3046412" cy="3044825"/>
          </a:xfrm>
          <a:custGeom>
            <a:avLst/>
            <a:gdLst>
              <a:gd name="T0" fmla="*/ 1523206 w 21600"/>
              <a:gd name="T1" fmla="*/ 0 h 21600"/>
              <a:gd name="T2" fmla="*/ 446102 w 21600"/>
              <a:gd name="T3" fmla="*/ 445870 h 21600"/>
              <a:gd name="T4" fmla="*/ 0 w 21600"/>
              <a:gd name="T5" fmla="*/ 1522413 h 21600"/>
              <a:gd name="T6" fmla="*/ 446102 w 21600"/>
              <a:gd name="T7" fmla="*/ 2598955 h 21600"/>
              <a:gd name="T8" fmla="*/ 1523206 w 21600"/>
              <a:gd name="T9" fmla="*/ 3044825 h 21600"/>
              <a:gd name="T10" fmla="*/ 2600310 w 21600"/>
              <a:gd name="T11" fmla="*/ 2598955 h 21600"/>
              <a:gd name="T12" fmla="*/ 3046412 w 21600"/>
              <a:gd name="T13" fmla="*/ 1522413 h 21600"/>
              <a:gd name="T14" fmla="*/ 2600310 w 21600"/>
              <a:gd name="T15" fmla="*/ 44587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572" y="10800"/>
                </a:moveTo>
                <a:cubicBezTo>
                  <a:pt x="2572" y="15344"/>
                  <a:pt x="6256" y="19028"/>
                  <a:pt x="10800" y="19028"/>
                </a:cubicBezTo>
                <a:cubicBezTo>
                  <a:pt x="15344" y="19028"/>
                  <a:pt x="19028" y="15344"/>
                  <a:pt x="19028" y="10800"/>
                </a:cubicBezTo>
                <a:cubicBezTo>
                  <a:pt x="19028" y="6256"/>
                  <a:pt x="15344" y="2572"/>
                  <a:pt x="10800" y="2572"/>
                </a:cubicBezTo>
                <a:cubicBezTo>
                  <a:pt x="6256" y="2572"/>
                  <a:pt x="2572" y="6256"/>
                  <a:pt x="2572" y="10800"/>
                </a:cubicBezTo>
                <a:close/>
              </a:path>
            </a:pathLst>
          </a:custGeom>
          <a:solidFill>
            <a:srgbClr val="F8BB00">
              <a:alpha val="8627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ru-RU"/>
          </a:p>
        </p:txBody>
      </p:sp>
      <p:sp>
        <p:nvSpPr>
          <p:cNvPr id="9" name="Google Shape;17;p2"/>
          <p:cNvSpPr>
            <a:spLocks noChangeArrowheads="1"/>
          </p:cNvSpPr>
          <p:nvPr/>
        </p:nvSpPr>
        <p:spPr bwMode="auto">
          <a:xfrm>
            <a:off x="182563" y="4256088"/>
            <a:ext cx="877887" cy="877887"/>
          </a:xfrm>
          <a:prstGeom prst="ellipse">
            <a:avLst/>
          </a:prstGeom>
          <a:solidFill>
            <a:srgbClr val="BBCD00">
              <a:alpha val="8627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 b="1" i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18;p2"/>
          <p:cNvSpPr>
            <a:spLocks noChangeArrowheads="1"/>
          </p:cNvSpPr>
          <p:nvPr/>
        </p:nvSpPr>
        <p:spPr bwMode="auto">
          <a:xfrm>
            <a:off x="501650" y="5622925"/>
            <a:ext cx="1609725" cy="1609725"/>
          </a:xfrm>
          <a:custGeom>
            <a:avLst/>
            <a:gdLst>
              <a:gd name="T0" fmla="*/ 804863 w 21600"/>
              <a:gd name="T1" fmla="*/ 0 h 21600"/>
              <a:gd name="T2" fmla="*/ 235720 w 21600"/>
              <a:gd name="T3" fmla="*/ 235720 h 21600"/>
              <a:gd name="T4" fmla="*/ 0 w 21600"/>
              <a:gd name="T5" fmla="*/ 804863 h 21600"/>
              <a:gd name="T6" fmla="*/ 235720 w 21600"/>
              <a:gd name="T7" fmla="*/ 1374005 h 21600"/>
              <a:gd name="T8" fmla="*/ 804863 w 21600"/>
              <a:gd name="T9" fmla="*/ 1609725 h 21600"/>
              <a:gd name="T10" fmla="*/ 1374005 w 21600"/>
              <a:gd name="T11" fmla="*/ 1374005 h 21600"/>
              <a:gd name="T12" fmla="*/ 1609725 w 21600"/>
              <a:gd name="T13" fmla="*/ 804863 h 21600"/>
              <a:gd name="T14" fmla="*/ 1374005 w 21600"/>
              <a:gd name="T15" fmla="*/ 23572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270" y="10800"/>
                </a:moveTo>
                <a:cubicBezTo>
                  <a:pt x="9270" y="11645"/>
                  <a:pt x="9955" y="12330"/>
                  <a:pt x="10800" y="12330"/>
                </a:cubicBezTo>
                <a:cubicBezTo>
                  <a:pt x="11645" y="12330"/>
                  <a:pt x="12330" y="11645"/>
                  <a:pt x="12330" y="10800"/>
                </a:cubicBezTo>
                <a:cubicBezTo>
                  <a:pt x="12330" y="9955"/>
                  <a:pt x="11645" y="9270"/>
                  <a:pt x="10800" y="9270"/>
                </a:cubicBezTo>
                <a:cubicBezTo>
                  <a:pt x="9955" y="9270"/>
                  <a:pt x="9270" y="9955"/>
                  <a:pt x="9270" y="10800"/>
                </a:cubicBezTo>
                <a:close/>
              </a:path>
            </a:pathLst>
          </a:custGeom>
          <a:solidFill>
            <a:srgbClr val="65BB48">
              <a:alpha val="8627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ru-RU"/>
          </a:p>
        </p:txBody>
      </p:sp>
      <p:sp>
        <p:nvSpPr>
          <p:cNvPr id="11" name="Google Shape;19;p2"/>
          <p:cNvSpPr>
            <a:spLocks noChangeArrowheads="1"/>
          </p:cNvSpPr>
          <p:nvPr/>
        </p:nvSpPr>
        <p:spPr bwMode="auto">
          <a:xfrm>
            <a:off x="10991850" y="3387725"/>
            <a:ext cx="406400" cy="406400"/>
          </a:xfrm>
          <a:prstGeom prst="ellipse">
            <a:avLst/>
          </a:prstGeom>
          <a:solidFill>
            <a:srgbClr val="E8004C">
              <a:alpha val="8627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 b="1" i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2" name="Google Shape;20;p2"/>
          <p:cNvSpPr>
            <a:spLocks noChangeArrowheads="1"/>
          </p:cNvSpPr>
          <p:nvPr/>
        </p:nvSpPr>
        <p:spPr bwMode="auto">
          <a:xfrm>
            <a:off x="10131425" y="-400050"/>
            <a:ext cx="1827213" cy="1827213"/>
          </a:xfrm>
          <a:prstGeom prst="ellipse">
            <a:avLst/>
          </a:prstGeom>
          <a:solidFill>
            <a:srgbClr val="BBCD00">
              <a:alpha val="8627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 b="1" i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3" name="Google Shape;21;p2"/>
          <p:cNvSpPr>
            <a:spLocks noChangeArrowheads="1"/>
          </p:cNvSpPr>
          <p:nvPr/>
        </p:nvSpPr>
        <p:spPr bwMode="auto">
          <a:xfrm>
            <a:off x="10991850" y="1069975"/>
            <a:ext cx="876300" cy="876300"/>
          </a:xfrm>
          <a:prstGeom prst="ellipse">
            <a:avLst/>
          </a:prstGeom>
          <a:solidFill>
            <a:srgbClr val="65BB48">
              <a:alpha val="8627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 b="1" i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4" name="Google Shape;22;p2"/>
          <p:cNvSpPr>
            <a:spLocks noChangeArrowheads="1"/>
          </p:cNvSpPr>
          <p:nvPr/>
        </p:nvSpPr>
        <p:spPr bwMode="auto">
          <a:xfrm>
            <a:off x="284163" y="927100"/>
            <a:ext cx="1162050" cy="1162050"/>
          </a:xfrm>
          <a:prstGeom prst="ellipse">
            <a:avLst/>
          </a:prstGeom>
          <a:noFill/>
          <a:ln w="9525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 b="1" i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Google Shape;23;p2"/>
          <p:cNvSpPr>
            <a:spLocks noChangeArrowheads="1"/>
          </p:cNvSpPr>
          <p:nvPr/>
        </p:nvSpPr>
        <p:spPr bwMode="auto">
          <a:xfrm>
            <a:off x="-161925" y="3910013"/>
            <a:ext cx="1568450" cy="1570037"/>
          </a:xfrm>
          <a:prstGeom prst="ellipse">
            <a:avLst/>
          </a:prstGeom>
          <a:noFill/>
          <a:ln w="9525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 b="1" i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6" name="Google Shape;24;p2"/>
          <p:cNvSpPr>
            <a:spLocks noChangeArrowheads="1"/>
          </p:cNvSpPr>
          <p:nvPr/>
        </p:nvSpPr>
        <p:spPr bwMode="auto">
          <a:xfrm>
            <a:off x="10866438" y="942975"/>
            <a:ext cx="1128712" cy="1128713"/>
          </a:xfrm>
          <a:prstGeom prst="ellipse">
            <a:avLst/>
          </a:prstGeom>
          <a:noFill/>
          <a:ln w="9525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 b="1" i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7" name="Google Shape;25;p2"/>
          <p:cNvSpPr>
            <a:spLocks noChangeArrowheads="1"/>
          </p:cNvSpPr>
          <p:nvPr/>
        </p:nvSpPr>
        <p:spPr bwMode="auto">
          <a:xfrm>
            <a:off x="1406525" y="5205413"/>
            <a:ext cx="274638" cy="274637"/>
          </a:xfrm>
          <a:prstGeom prst="ellipse">
            <a:avLst/>
          </a:prstGeom>
          <a:solidFill>
            <a:srgbClr val="F8BB00">
              <a:alpha val="8627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 b="1" i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052" name="Google Shape;12;p2"/>
          <p:cNvSpPr>
            <a:spLocks noGrp="1" noEditPoints="1" noChangeArrowheads="1"/>
          </p:cNvSpPr>
          <p:nvPr>
            <p:ph type="ctrTitle"/>
          </p:nvPr>
        </p:nvSpPr>
        <p:spPr>
          <a:xfrm>
            <a:off x="3006725" y="2654300"/>
            <a:ext cx="6176963" cy="1547813"/>
          </a:xfrm>
        </p:spPr>
        <p:txBody>
          <a:bodyPr anchor="ctr"/>
          <a:lstStyle>
            <a:lvl1pPr algn="ctr">
              <a:buSzPts val="4800"/>
              <a:defRPr sz="64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38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E1D6-BF2F-4234-9B05-12735A47174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DD9-E0B5-45C2-A021-BE346DBFC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4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E1D6-BF2F-4234-9B05-12735A47174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DD9-E0B5-45C2-A021-BE346DBFC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06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E1D6-BF2F-4234-9B05-12735A47174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DD9-E0B5-45C2-A021-BE346DBFC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3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E1D6-BF2F-4234-9B05-12735A47174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DD9-E0B5-45C2-A021-BE346DBFC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5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E1D6-BF2F-4234-9B05-12735A47174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DD9-E0B5-45C2-A021-BE346DBFC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6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E1D6-BF2F-4234-9B05-12735A47174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DD9-E0B5-45C2-A021-BE346DBFC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E1D6-BF2F-4234-9B05-12735A47174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DD9-E0B5-45C2-A021-BE346DBFC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1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E1D6-BF2F-4234-9B05-12735A47174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DD9-E0B5-45C2-A021-BE346DBFC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9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FE1D6-BF2F-4234-9B05-12735A47174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94DD9-E0B5-45C2-A021-BE346DBFC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вал 10"/>
          <p:cNvSpPr>
            <a:spLocks noChangeArrowheads="1"/>
          </p:cNvSpPr>
          <p:nvPr/>
        </p:nvSpPr>
        <p:spPr bwMode="auto">
          <a:xfrm>
            <a:off x="6792913" y="-349250"/>
            <a:ext cx="1838325" cy="1773238"/>
          </a:xfrm>
          <a:prstGeom prst="ellipse">
            <a:avLst/>
          </a:prstGeom>
          <a:solidFill>
            <a:srgbClr val="7AC460"/>
          </a:solidFill>
          <a:ln w="25400">
            <a:solidFill>
              <a:srgbClr val="7AC460"/>
            </a:solidFill>
            <a:round/>
            <a:headEnd/>
            <a:tailEnd/>
          </a:ln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endParaRPr lang="ru-RU" altLang="ru-RU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23" name="Прямоугольник 24"/>
          <p:cNvSpPr>
            <a:spLocks noChangeArrowheads="1"/>
          </p:cNvSpPr>
          <p:nvPr/>
        </p:nvSpPr>
        <p:spPr bwMode="auto">
          <a:xfrm>
            <a:off x="8469313" y="-236538"/>
            <a:ext cx="4403725" cy="781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endParaRPr lang="ru-RU" altLang="ru-RU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24" name="Овал 8"/>
          <p:cNvSpPr>
            <a:spLocks noChangeArrowheads="1"/>
          </p:cNvSpPr>
          <p:nvPr/>
        </p:nvSpPr>
        <p:spPr bwMode="auto">
          <a:xfrm>
            <a:off x="9271000" y="4249738"/>
            <a:ext cx="3602038" cy="3092450"/>
          </a:xfrm>
          <a:prstGeom prst="ellipse">
            <a:avLst/>
          </a:prstGeom>
          <a:solidFill>
            <a:srgbClr val="21D7CD"/>
          </a:solidFill>
          <a:ln w="25400">
            <a:solidFill>
              <a:srgbClr val="21D7CD"/>
            </a:solidFill>
            <a:round/>
            <a:headEnd/>
            <a:tailEnd/>
          </a:ln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endParaRPr lang="ru-RU" altLang="ru-RU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25" name="Овал 7"/>
          <p:cNvSpPr>
            <a:spLocks noChangeArrowheads="1"/>
          </p:cNvSpPr>
          <p:nvPr/>
        </p:nvSpPr>
        <p:spPr bwMode="auto">
          <a:xfrm>
            <a:off x="7548563" y="4799013"/>
            <a:ext cx="1836737" cy="1774825"/>
          </a:xfrm>
          <a:prstGeom prst="ellipse">
            <a:avLst/>
          </a:prstGeom>
          <a:solidFill>
            <a:srgbClr val="7AC460"/>
          </a:solidFill>
          <a:ln w="25400">
            <a:solidFill>
              <a:srgbClr val="7AC460"/>
            </a:solidFill>
            <a:round/>
            <a:headEnd/>
            <a:tailEnd/>
          </a:ln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endParaRPr lang="ru-RU" altLang="ru-RU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5126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b="1038"/>
          <a:stretch>
            <a:fillRect/>
          </a:stretch>
        </p:blipFill>
        <p:spPr bwMode="auto">
          <a:xfrm>
            <a:off x="4348163" y="0"/>
            <a:ext cx="8566150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Овал 1"/>
          <p:cNvSpPr>
            <a:spLocks noChangeArrowheads="1"/>
          </p:cNvSpPr>
          <p:nvPr/>
        </p:nvSpPr>
        <p:spPr bwMode="auto">
          <a:xfrm>
            <a:off x="0" y="1"/>
            <a:ext cx="7406640" cy="6675120"/>
          </a:xfrm>
          <a:prstGeom prst="ellipse">
            <a:avLst/>
          </a:prstGeom>
          <a:solidFill>
            <a:srgbClr val="FFC000">
              <a:alpha val="8941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Vrinda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4800" b="1" dirty="0">
                <a:solidFill>
                  <a:srgbClr val="FF0000"/>
                </a:solidFill>
                <a:latin typeface="Montserrat Black"/>
              </a:rPr>
              <a:t>Профилактика </a:t>
            </a:r>
            <a:r>
              <a:rPr lang="ru-RU" sz="4800" b="1" dirty="0" err="1">
                <a:solidFill>
                  <a:srgbClr val="FF0000"/>
                </a:solidFill>
                <a:latin typeface="Montserrat Black"/>
              </a:rPr>
              <a:t>дислексии</a:t>
            </a:r>
            <a:r>
              <a:rPr lang="ru-RU" sz="4800" b="1" dirty="0">
                <a:solidFill>
                  <a:srgbClr val="FF0000"/>
                </a:solidFill>
                <a:latin typeface="Montserrat Black"/>
              </a:rPr>
              <a:t> и </a:t>
            </a:r>
            <a:r>
              <a:rPr lang="ru-RU" sz="4800" b="1" dirty="0" err="1">
                <a:solidFill>
                  <a:srgbClr val="FF0000"/>
                </a:solidFill>
                <a:latin typeface="Montserrat Black"/>
              </a:rPr>
              <a:t>дисграфии</a:t>
            </a:r>
            <a:r>
              <a:rPr lang="ru-RU" sz="4800" b="1" dirty="0">
                <a:solidFill>
                  <a:srgbClr val="FF0000"/>
                </a:solidFill>
                <a:latin typeface="Montserrat Black"/>
              </a:rPr>
              <a:t> у детей дошкольного возраста</a:t>
            </a:r>
            <a:endParaRPr lang="ru-RU" altLang="ru-RU" sz="4800" dirty="0">
              <a:solidFill>
                <a:srgbClr val="FF0000"/>
              </a:solidFill>
              <a:latin typeface="Montserrat Black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01368"/>
      </p:ext>
    </p:extLst>
  </p:cSld>
  <p:clrMapOvr>
    <a:masterClrMapping/>
  </p:clrMapOvr>
  <p:transition advTm="4252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338" y="1502229"/>
            <a:ext cx="10254342" cy="4663439"/>
          </a:xfrm>
        </p:spPr>
        <p:txBody>
          <a:bodyPr>
            <a:noAutofit/>
          </a:bodyPr>
          <a:lstStyle/>
          <a:p>
            <a:pPr lvl="0"/>
            <a:r>
              <a:rPr lang="ru-RU" sz="4000" b="1" cap="all" dirty="0">
                <a:solidFill>
                  <a:srgbClr val="FF0000"/>
                </a:solidFill>
                <a:latin typeface="Montserrat Black"/>
              </a:rPr>
              <a:t>Основная ЦЕЛЬ профилактики: </a:t>
            </a:r>
            <a:br>
              <a:rPr lang="ru-RU" sz="4000" b="1" cap="all" dirty="0">
                <a:solidFill>
                  <a:srgbClr val="FF0000"/>
                </a:solidFill>
                <a:latin typeface="Montserrat Black"/>
              </a:rPr>
            </a:br>
            <a:r>
              <a:rPr lang="ru-RU" sz="4000" cap="all" dirty="0">
                <a:solidFill>
                  <a:srgbClr val="FF0000"/>
                </a:solidFill>
                <a:latin typeface="Montserrat Black"/>
              </a:rPr>
              <a:t/>
            </a:r>
            <a:br>
              <a:rPr lang="ru-RU" sz="4000" cap="all" dirty="0">
                <a:solidFill>
                  <a:srgbClr val="FF0000"/>
                </a:solidFill>
                <a:latin typeface="Montserrat Black"/>
              </a:rPr>
            </a:br>
            <a:r>
              <a:rPr lang="ru-RU" sz="3200" cap="all" dirty="0">
                <a:latin typeface="Montserrat Black"/>
              </a:rPr>
              <a:t>Устранение предрасположенности к нарушениям чтения и письма у детей старшего дошкольного возраста в рамках подготовки их к школе</a:t>
            </a:r>
            <a:br>
              <a:rPr lang="ru-RU" sz="3200" cap="all" dirty="0">
                <a:latin typeface="Montserrat Black"/>
              </a:rPr>
            </a:br>
            <a:r>
              <a:rPr lang="ru-RU" sz="3200" cap="all" dirty="0">
                <a:latin typeface="Montserrat Black"/>
              </a:rPr>
              <a:t/>
            </a:r>
            <a:br>
              <a:rPr lang="ru-RU" sz="3200" cap="all" dirty="0">
                <a:latin typeface="Montserrat Black"/>
              </a:rPr>
            </a:br>
            <a:endParaRPr lang="ru-RU" sz="3200" dirty="0"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31353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7655" y="2147206"/>
            <a:ext cx="9633856" cy="4310743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B050"/>
                </a:solidFill>
                <a:latin typeface="Montserrat Black"/>
              </a:rPr>
              <a:t>I этап</a:t>
            </a:r>
            <a:r>
              <a:rPr lang="ru-RU" sz="1800" dirty="0" smtClean="0">
                <a:solidFill>
                  <a:srgbClr val="00B050"/>
                </a:solidFill>
                <a:latin typeface="Montserrat Black"/>
              </a:rPr>
              <a:t>. </a:t>
            </a:r>
            <a:r>
              <a:rPr lang="ru-RU" sz="1800" b="1" dirty="0" smtClean="0">
                <a:solidFill>
                  <a:srgbClr val="00B050"/>
                </a:solidFill>
                <a:latin typeface="Montserrat Black"/>
              </a:rPr>
              <a:t>Развитие зрительного внимания и памяти</a:t>
            </a:r>
            <a:br>
              <a:rPr lang="ru-RU" sz="1800" b="1" dirty="0" smtClean="0">
                <a:solidFill>
                  <a:srgbClr val="00B050"/>
                </a:solidFill>
                <a:latin typeface="Montserrat Black"/>
              </a:rPr>
            </a:br>
            <a:r>
              <a:rPr lang="ru-RU" sz="1800" b="1" dirty="0" smtClean="0">
                <a:solidFill>
                  <a:srgbClr val="00B050"/>
                </a:solidFill>
                <a:latin typeface="Montserrat Black"/>
              </a:rPr>
              <a:t>Цель </a:t>
            </a:r>
            <a:r>
              <a:rPr lang="ru-RU" sz="1800" b="1" dirty="0">
                <a:solidFill>
                  <a:srgbClr val="00B050"/>
                </a:solidFill>
                <a:latin typeface="Montserrat Black"/>
              </a:rPr>
              <a:t>данного </a:t>
            </a:r>
            <a:r>
              <a:rPr lang="ru-RU" sz="1800" b="1" dirty="0" smtClean="0">
                <a:solidFill>
                  <a:srgbClr val="00B050"/>
                </a:solidFill>
                <a:latin typeface="Montserrat Black"/>
              </a:rPr>
              <a:t>этапа </a:t>
            </a:r>
            <a:r>
              <a:rPr lang="ru-RU" sz="1800" dirty="0">
                <a:latin typeface="Montserrat Black"/>
              </a:rPr>
              <a:t>– выработка устойчивости, переключаемости, увеличение объёма памяти и внимания. </a:t>
            </a:r>
            <a:br>
              <a:rPr lang="ru-RU" sz="1800" dirty="0">
                <a:latin typeface="Montserrat Black"/>
              </a:rPr>
            </a:br>
            <a:r>
              <a:rPr lang="ru-RU" sz="1800" u="sng" dirty="0">
                <a:latin typeface="Montserrat Black"/>
              </a:rPr>
              <a:t>Для достижения цели можно использовать </a:t>
            </a:r>
            <a:r>
              <a:rPr lang="ru-RU" sz="1800" u="sng" dirty="0" smtClean="0">
                <a:latin typeface="Montserrat Black"/>
              </a:rPr>
              <a:t>следующие </a:t>
            </a:r>
            <a:r>
              <a:rPr lang="ru-RU" sz="1800" u="sng" dirty="0">
                <a:latin typeface="Montserrat Black"/>
              </a:rPr>
              <a:t>игры:</a:t>
            </a:r>
            <a:br>
              <a:rPr lang="ru-RU" sz="1800" u="sng" dirty="0">
                <a:latin typeface="Montserrat Black"/>
              </a:rPr>
            </a:br>
            <a:r>
              <a:rPr lang="ru-RU" sz="1800" b="1" u="sng" dirty="0">
                <a:latin typeface="Montserrat Black"/>
              </a:rPr>
              <a:t>«Что поменяли?» </a:t>
            </a:r>
            <a:r>
              <a:rPr lang="ru-RU" sz="1800" u="sng" dirty="0">
                <a:latin typeface="Montserrat Black"/>
              </a:rPr>
              <a:t>(фиксация изменений в расположении нескольких предметов).</a:t>
            </a:r>
            <a:br>
              <a:rPr lang="ru-RU" sz="1800" u="sng" dirty="0">
                <a:latin typeface="Montserrat Black"/>
              </a:rPr>
            </a:br>
            <a:r>
              <a:rPr lang="ru-RU" sz="1800" b="1" u="sng" dirty="0">
                <a:latin typeface="Montserrat Black"/>
              </a:rPr>
              <a:t>«Запомни» </a:t>
            </a:r>
            <a:r>
              <a:rPr lang="ru-RU" sz="1800" u="sng" dirty="0">
                <a:latin typeface="Montserrat Black"/>
              </a:rPr>
              <a:t>(запоминание изображений двух-пяти предметов).</a:t>
            </a:r>
            <a:br>
              <a:rPr lang="ru-RU" sz="1800" u="sng" dirty="0">
                <a:latin typeface="Montserrat Black"/>
              </a:rPr>
            </a:br>
            <a:r>
              <a:rPr lang="ru-RU" sz="1800" b="1" u="sng" dirty="0">
                <a:latin typeface="Montserrat Black"/>
              </a:rPr>
              <a:t>«Собери пирамиду» </a:t>
            </a:r>
            <a:r>
              <a:rPr lang="ru-RU" sz="1800" u="sng" dirty="0">
                <a:latin typeface="Montserrat Black"/>
              </a:rPr>
              <a:t>(запоминание порядка колец на пирамиде).</a:t>
            </a:r>
            <a:br>
              <a:rPr lang="ru-RU" sz="1800" u="sng" dirty="0">
                <a:latin typeface="Montserrat Black"/>
              </a:rPr>
            </a:br>
            <a:r>
              <a:rPr lang="ru-RU" sz="1800" b="1" u="sng" dirty="0">
                <a:latin typeface="Montserrat Black"/>
              </a:rPr>
              <a:t>«Найди фигуру» </a:t>
            </a:r>
            <a:r>
              <a:rPr lang="ru-RU" sz="1800" u="sng" dirty="0">
                <a:latin typeface="Montserrat Black"/>
              </a:rPr>
              <a:t>(выделение из множества заданных геометрических фигур).</a:t>
            </a:r>
            <a:br>
              <a:rPr lang="ru-RU" sz="1800" u="sng" dirty="0">
                <a:latin typeface="Montserrat Black"/>
              </a:rPr>
            </a:br>
            <a:r>
              <a:rPr lang="ru-RU" sz="1800" b="1" u="sng" dirty="0">
                <a:latin typeface="Montserrat Black"/>
              </a:rPr>
              <a:t>«Найди отличия» </a:t>
            </a:r>
            <a:r>
              <a:rPr lang="ru-RU" sz="1800" u="sng" dirty="0">
                <a:latin typeface="Montserrat Black"/>
              </a:rPr>
              <a:t>(определение различий в двух предметных картинках).</a:t>
            </a:r>
            <a:br>
              <a:rPr lang="ru-RU" sz="1800" u="sng" dirty="0">
                <a:latin typeface="Montserrat Black"/>
              </a:rPr>
            </a:br>
            <a:r>
              <a:rPr lang="ru-RU" sz="1800" b="1" u="sng" dirty="0">
                <a:latin typeface="Montserrat Black"/>
              </a:rPr>
              <a:t>«Что где было?» </a:t>
            </a:r>
            <a:r>
              <a:rPr lang="ru-RU" sz="1800" u="sng" dirty="0">
                <a:latin typeface="Montserrat Black"/>
              </a:rPr>
              <a:t>(запоминание расположения предметов на плоскости – вверху, в</a:t>
            </a:r>
            <a:br>
              <a:rPr lang="ru-RU" sz="1800" u="sng" dirty="0">
                <a:latin typeface="Montserrat Black"/>
              </a:rPr>
            </a:br>
            <a:r>
              <a:rPr lang="ru-RU" sz="1800" u="sng" dirty="0">
                <a:latin typeface="Montserrat Black"/>
              </a:rPr>
              <a:t>центре, в правом верхнем углу и т.д.).</a:t>
            </a:r>
            <a:br>
              <a:rPr lang="ru-RU" sz="1800" u="sng" dirty="0">
                <a:latin typeface="Montserrat Black"/>
              </a:rPr>
            </a:br>
            <a:r>
              <a:rPr lang="ru-RU" sz="1800" b="1" u="sng" dirty="0">
                <a:latin typeface="Montserrat Black"/>
              </a:rPr>
              <a:t>«Найди картинку» </a:t>
            </a:r>
            <a:r>
              <a:rPr lang="ru-RU" sz="1800" u="sng" dirty="0">
                <a:latin typeface="Montserrat Black"/>
              </a:rPr>
              <a:t>(выделение из множества картинок по определённой теме)</a:t>
            </a:r>
            <a:br>
              <a:rPr lang="ru-RU" sz="1800" u="sng" dirty="0">
                <a:latin typeface="Montserrat Black"/>
              </a:rPr>
            </a:br>
            <a:r>
              <a:rPr lang="ru-RU" sz="1800" b="1" u="sng" dirty="0">
                <a:latin typeface="Montserrat Black"/>
              </a:rPr>
              <a:t>«Найди одинаковые фигуры» </a:t>
            </a:r>
            <a:r>
              <a:rPr lang="ru-RU" sz="1800" u="sng" dirty="0">
                <a:latin typeface="Montserrat Black"/>
              </a:rPr>
              <a:t>(классификация геометрических фигур: по цвету; по</a:t>
            </a:r>
            <a:br>
              <a:rPr lang="ru-RU" sz="1800" u="sng" dirty="0">
                <a:latin typeface="Montserrat Black"/>
              </a:rPr>
            </a:br>
            <a:r>
              <a:rPr lang="ru-RU" sz="1800" u="sng" dirty="0">
                <a:latin typeface="Montserrat Black"/>
              </a:rPr>
              <a:t>цвету и форме).</a:t>
            </a:r>
            <a:br>
              <a:rPr lang="ru-RU" sz="1800" u="sng" dirty="0">
                <a:latin typeface="Montserrat Black"/>
              </a:rPr>
            </a:br>
            <a:r>
              <a:rPr lang="ru-RU" sz="1800" b="1" u="sng" dirty="0">
                <a:latin typeface="Montserrat Black"/>
              </a:rPr>
              <a:t>«Раскрась фигуры» </a:t>
            </a:r>
            <a:r>
              <a:rPr lang="ru-RU" sz="1800" u="sng" dirty="0">
                <a:latin typeface="Montserrat Black"/>
              </a:rPr>
              <a:t>(раскрашивание заданных фигур из множества).</a:t>
            </a:r>
            <a:br>
              <a:rPr lang="ru-RU" sz="1800" u="sng" dirty="0">
                <a:latin typeface="Montserrat Black"/>
              </a:rPr>
            </a:br>
            <a:endParaRPr lang="ru-RU" sz="1800" u="sng" dirty="0">
              <a:latin typeface="Montserrat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1091" y="287384"/>
            <a:ext cx="785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tserrat Black"/>
              </a:rPr>
              <a:t>Этапы логопедической работы</a:t>
            </a:r>
            <a:endParaRPr lang="ru-RU" sz="3600" b="1" dirty="0">
              <a:solidFill>
                <a:srgbClr val="FF0000"/>
              </a:solidFill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3479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394" y="600891"/>
            <a:ext cx="10554789" cy="625710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Montserrat Black"/>
              </a:rPr>
              <a:t>II этап. Развитие зрительно-моторной координации</a:t>
            </a:r>
            <a:br>
              <a:rPr lang="ru-RU" sz="2000" b="1" dirty="0">
                <a:solidFill>
                  <a:srgbClr val="00B050"/>
                </a:solidFill>
                <a:latin typeface="Montserrat Black"/>
              </a:rPr>
            </a:br>
            <a:r>
              <a:rPr lang="ru-RU" sz="2000" b="1" dirty="0">
                <a:solidFill>
                  <a:srgbClr val="00B050"/>
                </a:solidFill>
                <a:latin typeface="Montserrat Black"/>
              </a:rPr>
              <a:t>Задачей данного этапа </a:t>
            </a:r>
            <a:r>
              <a:rPr lang="ru-RU" sz="2000" dirty="0">
                <a:latin typeface="Montserrat Black"/>
              </a:rPr>
              <a:t>является развитие ощущений артикуляционных поз и</a:t>
            </a:r>
            <a:br>
              <a:rPr lang="ru-RU" sz="2000" dirty="0">
                <a:latin typeface="Montserrat Black"/>
              </a:rPr>
            </a:br>
            <a:r>
              <a:rPr lang="ru-RU" sz="2000" dirty="0">
                <a:latin typeface="Montserrat Black"/>
              </a:rPr>
              <a:t>движений, развитие мелкой моторики рук.</a:t>
            </a:r>
            <a:br>
              <a:rPr lang="ru-RU" sz="2000" dirty="0">
                <a:latin typeface="Montserrat Black"/>
              </a:rPr>
            </a:br>
            <a:r>
              <a:rPr lang="ru-RU" sz="2000" dirty="0">
                <a:latin typeface="Montserrat Black"/>
              </a:rPr>
              <a:t> </a:t>
            </a:r>
            <a:r>
              <a:rPr lang="ru-RU" sz="2000" u="sng" dirty="0">
                <a:latin typeface="Montserrat Black"/>
              </a:rPr>
              <a:t>Выполнение артикуляционных упражнений с закрытыми глазами.</a:t>
            </a:r>
            <a:br>
              <a:rPr lang="ru-RU" sz="2000" u="sng" dirty="0">
                <a:latin typeface="Montserrat Black"/>
              </a:rPr>
            </a:br>
            <a:r>
              <a:rPr lang="ru-RU" sz="2000" u="sng" dirty="0">
                <a:latin typeface="Montserrat Black"/>
              </a:rPr>
              <a:t>Чередование артикуляционных упражнений с открытыми и закрытыми глазами.</a:t>
            </a:r>
            <a:br>
              <a:rPr lang="ru-RU" sz="2000" u="sng" dirty="0">
                <a:latin typeface="Montserrat Black"/>
              </a:rPr>
            </a:br>
            <a:r>
              <a:rPr lang="ru-RU" sz="2000" u="sng" dirty="0">
                <a:latin typeface="Montserrat Black"/>
              </a:rPr>
              <a:t> Двигательные упражнения с мячом, флажком и т.д.</a:t>
            </a:r>
            <a:br>
              <a:rPr lang="ru-RU" sz="2000" u="sng" dirty="0">
                <a:latin typeface="Montserrat Black"/>
              </a:rPr>
            </a:br>
            <a:r>
              <a:rPr lang="ru-RU" sz="2000" u="sng" dirty="0">
                <a:latin typeface="Montserrat Black"/>
              </a:rPr>
              <a:t> «Рисование» в воздухе рукой.</a:t>
            </a:r>
            <a:br>
              <a:rPr lang="ru-RU" sz="2000" u="sng" dirty="0">
                <a:latin typeface="Montserrat Black"/>
              </a:rPr>
            </a:br>
            <a:r>
              <a:rPr lang="ru-RU" sz="2000" u="sng" dirty="0">
                <a:latin typeface="Montserrat Black"/>
              </a:rPr>
              <a:t> Пальчиковая гимнастика.</a:t>
            </a:r>
            <a:br>
              <a:rPr lang="ru-RU" sz="2000" u="sng" dirty="0">
                <a:latin typeface="Montserrat Black"/>
              </a:rPr>
            </a:br>
            <a:r>
              <a:rPr lang="ru-RU" sz="2000" u="sng" dirty="0">
                <a:latin typeface="Montserrat Black"/>
              </a:rPr>
              <a:t> Письменные упражнения в тетради: обведение контуров по трафарету,</a:t>
            </a:r>
            <a:br>
              <a:rPr lang="ru-RU" sz="2000" u="sng" dirty="0">
                <a:latin typeface="Montserrat Black"/>
              </a:rPr>
            </a:br>
            <a:r>
              <a:rPr lang="ru-RU" sz="2000" u="sng" dirty="0">
                <a:latin typeface="Montserrat Black"/>
              </a:rPr>
              <a:t>раскрашивание и т.п.</a:t>
            </a:r>
            <a:br>
              <a:rPr lang="ru-RU" sz="2000" u="sng" dirty="0">
                <a:latin typeface="Montserrat Black"/>
              </a:rPr>
            </a:br>
            <a:endParaRPr lang="ru-RU" sz="2000" u="sng" dirty="0"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42543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40" y="718458"/>
            <a:ext cx="11469188" cy="613954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B050"/>
                </a:solidFill>
                <a:latin typeface="Montserrat Black"/>
              </a:rPr>
              <a:t>III этап. Формирование представлений о схемах лица и тела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Montserrat Black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Montserrat Black"/>
              </a:rPr>
            </a:br>
            <a:r>
              <a:rPr lang="ru-RU" sz="1800" dirty="0">
                <a:latin typeface="Montserrat Black"/>
              </a:rPr>
              <a:t>На данном этапе даются понятия «право – лево», «вверху – внизу», разбирается схема лица и тела у ребёнка и у ребёнка, сидящего напротив. Изучаются контурные и силуэтные изображения, зашумлённые предметы</a:t>
            </a:r>
            <a:r>
              <a:rPr lang="ru-RU" sz="1800" dirty="0" smtClean="0">
                <a:latin typeface="Montserrat Black"/>
              </a:rPr>
              <a:t>.</a:t>
            </a:r>
            <a:r>
              <a:rPr lang="ru-RU" sz="1800" dirty="0">
                <a:latin typeface="Montserrat Black"/>
              </a:rPr>
              <a:t/>
            </a:r>
            <a:br>
              <a:rPr lang="ru-RU" sz="1800" dirty="0">
                <a:latin typeface="Montserrat Black"/>
              </a:rPr>
            </a:br>
            <a:r>
              <a:rPr lang="ru-RU" sz="1800" b="1" u="sng" dirty="0">
                <a:latin typeface="Montserrat Black"/>
              </a:rPr>
              <a:t>«Скажи правильно» </a:t>
            </a:r>
            <a:r>
              <a:rPr lang="ru-RU" sz="1800" u="sng" dirty="0">
                <a:latin typeface="Montserrat Black"/>
              </a:rPr>
              <a:t>(определение сторон собственного тела ребёнка и у другого, сидящего напротив).</a:t>
            </a:r>
            <a:br>
              <a:rPr lang="ru-RU" sz="1800" u="sng" dirty="0">
                <a:latin typeface="Montserrat Black"/>
              </a:rPr>
            </a:br>
            <a:r>
              <a:rPr lang="ru-RU" sz="1800" b="1" u="sng" dirty="0">
                <a:latin typeface="Montserrat Black"/>
              </a:rPr>
              <a:t>«Делай как я», «Зеркало».</a:t>
            </a:r>
            <a:br>
              <a:rPr lang="ru-RU" sz="1800" b="1" u="sng" dirty="0">
                <a:latin typeface="Montserrat Black"/>
              </a:rPr>
            </a:br>
            <a:r>
              <a:rPr lang="ru-RU" sz="1800" b="1" u="sng" dirty="0">
                <a:latin typeface="Montserrat Black"/>
              </a:rPr>
              <a:t>«Чего нет?» </a:t>
            </a:r>
            <a:r>
              <a:rPr lang="ru-RU" sz="1800" u="sng" dirty="0">
                <a:latin typeface="Montserrat Black"/>
              </a:rPr>
              <a:t>(определение недостающих частей у предметов).</a:t>
            </a:r>
            <a:br>
              <a:rPr lang="ru-RU" sz="1800" u="sng" dirty="0">
                <a:latin typeface="Montserrat Black"/>
              </a:rPr>
            </a:br>
            <a:r>
              <a:rPr lang="ru-RU" sz="1800" b="1" u="sng" dirty="0">
                <a:latin typeface="Montserrat Black"/>
              </a:rPr>
              <a:t>«Право — лево». </a:t>
            </a:r>
            <a:r>
              <a:rPr lang="ru-RU" sz="1800" u="sng" dirty="0">
                <a:latin typeface="Montserrat Black"/>
              </a:rPr>
              <a:t>Это лучше делать по следующей схеме: соотнести части тела с правой рукой (правый глаз, щека и т. д.), затем — с левой рукой, после этого — в перекрестном варианте (например, показать правую бровь и левый локоть).</a:t>
            </a:r>
            <a:br>
              <a:rPr lang="ru-RU" sz="1800" u="sng" dirty="0">
                <a:latin typeface="Montserrat Black"/>
              </a:rPr>
            </a:br>
            <a:r>
              <a:rPr lang="ru-RU" sz="1800" b="1" u="sng" dirty="0">
                <a:latin typeface="Montserrat Black"/>
              </a:rPr>
              <a:t>«Капризный фотограф». </a:t>
            </a:r>
            <a:r>
              <a:rPr lang="ru-RU" sz="1800" u="sng" dirty="0">
                <a:latin typeface="Montserrat Black"/>
              </a:rPr>
              <a:t>фотограф, желая сделать снимок зверей, ищет кадр. Его помощнику (ребенку) надо рассадить: корову — справа от зайца, мишку — слева от мышки и т. д. </a:t>
            </a:r>
            <a:br>
              <a:rPr lang="ru-RU" sz="1800" u="sng" dirty="0">
                <a:latin typeface="Montserrat Black"/>
              </a:rPr>
            </a:br>
            <a:r>
              <a:rPr lang="ru-RU" sz="1800" b="1" u="sng" dirty="0">
                <a:latin typeface="Montserrat Black"/>
              </a:rPr>
              <a:t>«Слушай и выполняй» </a:t>
            </a:r>
            <a:r>
              <a:rPr lang="ru-RU" sz="1800" u="sng" dirty="0">
                <a:latin typeface="Montserrat Black"/>
              </a:rPr>
              <a:t>(выполнение инструкций: подними правую руку вверх; покажи левой рукой правый глаз, положи карандаш справа от кубика и т.п.).</a:t>
            </a:r>
            <a:br>
              <a:rPr lang="ru-RU" sz="1800" u="sng" dirty="0">
                <a:latin typeface="Montserrat Black"/>
              </a:rPr>
            </a:br>
            <a:r>
              <a:rPr lang="ru-RU" sz="1800" b="1" u="sng" dirty="0">
                <a:latin typeface="Montserrat Black"/>
              </a:rPr>
              <a:t>«Двигательный диктант» (</a:t>
            </a:r>
            <a:r>
              <a:rPr lang="ru-RU" sz="1800" u="sng" dirty="0">
                <a:latin typeface="Montserrat Black"/>
              </a:rPr>
              <a:t>по шагам), например: один шаг вперед, два шага направо, повернуться на 180°, один шаг назад и т. д.</a:t>
            </a:r>
            <a:br>
              <a:rPr lang="ru-RU" sz="1800" u="sng" dirty="0">
                <a:latin typeface="Montserrat Black"/>
              </a:rPr>
            </a:br>
            <a:endParaRPr lang="ru-RU" sz="1800" u="sng" dirty="0"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40394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3246" y="205015"/>
            <a:ext cx="6176963" cy="99513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tserrat Black"/>
              </a:rPr>
              <a:t>Предупреждение ошибок письма на уровни буквы</a:t>
            </a:r>
            <a:endParaRPr lang="ru-RU" sz="3200" dirty="0">
              <a:solidFill>
                <a:srgbClr val="FF0000"/>
              </a:solidFill>
              <a:latin typeface="Montserrat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3386" y="1379764"/>
            <a:ext cx="1039313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None/>
            </a:pPr>
            <a:r>
              <a:rPr lang="ru-RU" sz="1600" b="1" i="1" dirty="0">
                <a:latin typeface="Montserrat Black"/>
              </a:rPr>
              <a:t>Игра «Волшебная буква»</a:t>
            </a:r>
            <a:endParaRPr lang="ru-RU" sz="1600" b="1" dirty="0">
              <a:latin typeface="Montserrat Black"/>
            </a:endParaRPr>
          </a:p>
          <a:p>
            <a:r>
              <a:rPr lang="ru-RU" sz="1600" dirty="0">
                <a:latin typeface="Montserrat Black"/>
              </a:rPr>
              <a:t>Выкладывание букв из палочек с фиксированием внимания на том, в какую сторону направлена буква, где расположены ее элементы, и в каком количестве. </a:t>
            </a:r>
          </a:p>
          <a:p>
            <a:r>
              <a:rPr lang="ru-RU" sz="1600" dirty="0">
                <a:latin typeface="Montserrat Black"/>
              </a:rPr>
              <a:t>Определение букв, написанных на карточках, где представлены как правильные, так и ложные (зеркальные) буквы. </a:t>
            </a:r>
          </a:p>
          <a:p>
            <a:r>
              <a:rPr lang="ru-RU" sz="1600" dirty="0">
                <a:latin typeface="Montserrat Black"/>
              </a:rPr>
              <a:t>Ощупывание картонных букв с закрытыми глазами. Необходимо определить на ощупь, какая буква в руках, назвать ее, придумать слова, содержащие данную букву, положить ее на стол так, чтобы она отражала верное написание. </a:t>
            </a:r>
          </a:p>
          <a:p>
            <a:r>
              <a:rPr lang="ru-RU" sz="1600" dirty="0">
                <a:latin typeface="Montserrat Black"/>
              </a:rPr>
              <a:t>"Буква сломалась". Найти недостающие элементы буквы. </a:t>
            </a:r>
          </a:p>
          <a:p>
            <a:r>
              <a:rPr lang="ru-RU" sz="1600" dirty="0">
                <a:latin typeface="Montserrat Black"/>
              </a:rPr>
              <a:t>Обведение букв по трафарету, шаблону, вкладывание контура буквы семечками, ниточками, проволокой. </a:t>
            </a:r>
          </a:p>
          <a:p>
            <a:r>
              <a:rPr lang="ru-RU" sz="1600" i="1" dirty="0">
                <a:latin typeface="Montserrat Black"/>
              </a:rPr>
              <a:t>Игра «На что похожа буква?»</a:t>
            </a:r>
            <a:endParaRPr lang="ru-RU" sz="1600" dirty="0">
              <a:latin typeface="Montserrat Black"/>
            </a:endParaRPr>
          </a:p>
          <a:p>
            <a:r>
              <a:rPr lang="ru-RU" sz="1600" i="1" dirty="0">
                <a:latin typeface="Montserrat Black"/>
              </a:rPr>
              <a:t> Определение буквы,</a:t>
            </a:r>
            <a:r>
              <a:rPr lang="ru-RU" sz="1600" dirty="0">
                <a:latin typeface="Montserrat Black"/>
              </a:rPr>
              <a:t> "написанной" на спине, на ладони, в воздухе (пальцем по коже медленно проводится контур буквы с закрытыми глазами, с открытыми глазами).</a:t>
            </a:r>
          </a:p>
          <a:p>
            <a:r>
              <a:rPr lang="ru-RU" sz="1600" i="1" dirty="0">
                <a:latin typeface="Montserrat Black"/>
              </a:rPr>
              <a:t>Поиск букв, наложенных друг на друга</a:t>
            </a:r>
            <a:endParaRPr lang="ru-RU" sz="1600" dirty="0">
              <a:latin typeface="Montserrat Black"/>
            </a:endParaRPr>
          </a:p>
          <a:p>
            <a:r>
              <a:rPr lang="ru-RU" sz="1600" dirty="0">
                <a:latin typeface="Montserrat Black"/>
              </a:rPr>
              <a:t>Необходимо выделить буквы, написанные одна на фоне другой.</a:t>
            </a:r>
          </a:p>
          <a:p>
            <a:r>
              <a:rPr lang="ru-RU" sz="1600" i="1" dirty="0">
                <a:latin typeface="Montserrat Black"/>
              </a:rPr>
              <a:t> Придумывание слов на данную букву в определенной позиции: начало, середина, конец.</a:t>
            </a:r>
            <a:endParaRPr lang="ru-RU" sz="1600" dirty="0">
              <a:latin typeface="Montserrat Black"/>
            </a:endParaRPr>
          </a:p>
          <a:p>
            <a:r>
              <a:rPr lang="ru-RU" sz="1600" b="1" dirty="0">
                <a:latin typeface="Montserrat Black"/>
              </a:rPr>
              <a:t> </a:t>
            </a:r>
            <a:r>
              <a:rPr lang="ru-RU" sz="1600" i="1" dirty="0" err="1">
                <a:latin typeface="Montserrat Black"/>
              </a:rPr>
              <a:t>Реконструирование</a:t>
            </a:r>
            <a:r>
              <a:rPr lang="ru-RU" sz="1600" i="1" dirty="0">
                <a:latin typeface="Montserrat Black"/>
              </a:rPr>
              <a:t> букв.</a:t>
            </a:r>
            <a:r>
              <a:rPr lang="ru-RU" sz="1600" dirty="0">
                <a:latin typeface="Montserrat Black"/>
              </a:rPr>
              <a:t> Например: из буквы П можно сделать букву Н, передвинув одну палочку.</a:t>
            </a:r>
          </a:p>
          <a:p>
            <a:pPr>
              <a:buNone/>
            </a:pPr>
            <a:r>
              <a:rPr lang="ru-RU" sz="1600" b="1" dirty="0">
                <a:latin typeface="Montserrat Black"/>
              </a:rPr>
              <a:t>Эти задания помогают, как следует запомнить образ буквы.</a:t>
            </a:r>
          </a:p>
          <a:p>
            <a:endParaRPr lang="ru-RU" sz="1600" dirty="0">
              <a:latin typeface="Montserrat Black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04157" y="1681843"/>
            <a:ext cx="416379" cy="2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02795" y="2177143"/>
            <a:ext cx="416379" cy="2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79660" y="2688772"/>
            <a:ext cx="416379" cy="2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79662" y="3434443"/>
            <a:ext cx="416379" cy="2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71497" y="3688897"/>
            <a:ext cx="416379" cy="2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79661" y="4162425"/>
            <a:ext cx="416379" cy="2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79662" y="4392386"/>
            <a:ext cx="416379" cy="2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94630" y="4880882"/>
            <a:ext cx="416379" cy="2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02796" y="5140778"/>
            <a:ext cx="416379" cy="2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94629" y="5361214"/>
            <a:ext cx="416379" cy="2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17764" y="5581650"/>
            <a:ext cx="416379" cy="2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6276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62266" y="555171"/>
            <a:ext cx="11591381" cy="58125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Montserrat Black"/>
              </a:rPr>
              <a:t>                                          Найди и раскрась букву А красным цветом</a:t>
            </a:r>
            <a:endParaRPr lang="ru-RU" sz="1600" b="1" dirty="0" smtClean="0">
              <a:solidFill>
                <a:srgbClr val="FF0000"/>
              </a:solidFill>
              <a:latin typeface="Montserrat Black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Montserrat Black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endParaRPr lang="ru-RU" b="1" dirty="0" smtClean="0">
              <a:solidFill>
                <a:srgbClr val="FF0000"/>
              </a:solidFill>
              <a:latin typeface="Montserrat Black"/>
            </a:endParaRPr>
          </a:p>
          <a:p>
            <a:pPr>
              <a:buFont typeface="Arial" panose="020B0604020202020204" pitchFamily="34" charset="0"/>
              <a:buNone/>
            </a:pPr>
            <a:endParaRPr lang="ru-RU" sz="1600" b="1" i="1" dirty="0" smtClean="0">
              <a:solidFill>
                <a:srgbClr val="FF0000"/>
              </a:solidFill>
              <a:latin typeface="Montserrat Black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Montserrat Black"/>
              </a:rPr>
              <a:t>Соедини с буквой А только те предметы, названия которых начинаются со звука А.</a:t>
            </a:r>
            <a:endParaRPr lang="ru-RU" sz="1600" b="1" dirty="0" smtClean="0">
              <a:solidFill>
                <a:srgbClr val="FF0000"/>
              </a:solidFill>
              <a:latin typeface="Montserrat Black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Montserrat Black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Montserrat Black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Montserrat Black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endParaRPr lang="ru-RU" sz="1600" b="1" dirty="0" smtClean="0">
              <a:solidFill>
                <a:srgbClr val="FF0000"/>
              </a:solidFill>
              <a:latin typeface="Montserrat Black"/>
            </a:endParaRPr>
          </a:p>
          <a:p>
            <a:pPr>
              <a:buFont typeface="Arial" panose="020B0604020202020204" pitchFamily="34" charset="0"/>
              <a:buNone/>
            </a:pPr>
            <a:endParaRPr lang="ru-RU" sz="1600" b="1" i="1" dirty="0" smtClean="0">
              <a:solidFill>
                <a:srgbClr val="FF0000"/>
              </a:solidFill>
              <a:latin typeface="Montserrat Black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Montserrat Black"/>
              </a:rPr>
              <a:t>Найди и обведи красным цветом букву А</a:t>
            </a:r>
            <a:endParaRPr lang="ru-RU" sz="1600" b="1" dirty="0">
              <a:solidFill>
                <a:srgbClr val="FF0000"/>
              </a:solidFill>
              <a:latin typeface="Montserrat Black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71287"/>
          <a:stretch>
            <a:fillRect/>
          </a:stretch>
        </p:blipFill>
        <p:spPr bwMode="auto">
          <a:xfrm>
            <a:off x="7829550" y="555171"/>
            <a:ext cx="2240460" cy="17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1520" y="2597590"/>
            <a:ext cx="7040454" cy="212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05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3151" y="5216980"/>
            <a:ext cx="6123214" cy="14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09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14914" y="380109"/>
            <a:ext cx="41831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Montserrat Black"/>
              </a:rPr>
              <a:t>Допиши букву А</a:t>
            </a:r>
          </a:p>
        </p:txBody>
      </p:sp>
      <p:pic>
        <p:nvPicPr>
          <p:cNvPr id="4" name="Рисунок 3" descr="image05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7021" y="910319"/>
            <a:ext cx="5747658" cy="113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4279" y="2212644"/>
            <a:ext cx="6085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tserrat Black"/>
              </a:rPr>
              <a:t>Обведи в кружочек все буквы Ы</a:t>
            </a:r>
            <a:endParaRPr lang="ru-RU" sz="2000" b="1" dirty="0">
              <a:solidFill>
                <a:srgbClr val="FF0000"/>
              </a:solidFill>
              <a:latin typeface="Montserrat Black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51002" b="-9210"/>
          <a:stretch>
            <a:fillRect/>
          </a:stretch>
        </p:blipFill>
        <p:spPr bwMode="auto">
          <a:xfrm>
            <a:off x="2360862" y="2774732"/>
            <a:ext cx="5708103" cy="130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00582" y="4109560"/>
            <a:ext cx="9872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tserrat Black"/>
              </a:rPr>
              <a:t>Соедини точки по порядку номеров и раскрась то, что получилось.</a:t>
            </a:r>
            <a:endParaRPr lang="ru-RU" sz="2000" dirty="0" smtClean="0">
              <a:solidFill>
                <a:srgbClr val="FF0000"/>
              </a:solidFill>
              <a:latin typeface="Montserrat Black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 r="71256" b="-2874"/>
          <a:stretch>
            <a:fillRect/>
          </a:stretch>
        </p:blipFill>
        <p:spPr bwMode="auto">
          <a:xfrm>
            <a:off x="4147270" y="4509670"/>
            <a:ext cx="3552497" cy="218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141185" y="251867"/>
            <a:ext cx="6978869" cy="896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SzPts val="4800"/>
              <a:buNone/>
              <a:defRPr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Montserrat Black"/>
              </a:rPr>
              <a:t>Предупреждение ошибок письма на уровне слога.</a:t>
            </a:r>
            <a:endParaRPr lang="ru-RU" sz="3200" dirty="0">
              <a:solidFill>
                <a:srgbClr val="FF0000"/>
              </a:solidFill>
              <a:latin typeface="Montserrat Black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954658" y="1372647"/>
            <a:ext cx="10820400" cy="4857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000" b="1" i="1" dirty="0" smtClean="0">
                <a:latin typeface="Montserrat Black"/>
              </a:rPr>
              <a:t> Игра "Живые буквы".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Montserrat Black"/>
              </a:rPr>
              <a:t>Детям выдаются буквы. Они должны найти себе пару, так чтобы получился слог (любой или же заданный по опорной гласной, либо по опорной согласной букве, либо слог называется сразу полностью).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Montserrat Black"/>
              </a:rPr>
              <a:t>Составление слога</a:t>
            </a:r>
            <a:r>
              <a:rPr lang="ru-RU" sz="2000" dirty="0" smtClean="0">
                <a:latin typeface="Montserrat Black"/>
              </a:rPr>
              <a:t> по картинкам с выделением первых звуков, последних, вторых от начала слова, вторых от конца и т.д. Например: даны картинки, на которых изображены </a:t>
            </a:r>
            <a:r>
              <a:rPr lang="ru-RU" sz="2000" b="1" dirty="0" smtClean="0">
                <a:latin typeface="Montserrat Black"/>
              </a:rPr>
              <a:t>У</a:t>
            </a:r>
            <a:r>
              <a:rPr lang="ru-RU" sz="2000" dirty="0" smtClean="0">
                <a:latin typeface="Montserrat Black"/>
              </a:rPr>
              <a:t>литка, </a:t>
            </a:r>
            <a:r>
              <a:rPr lang="ru-RU" sz="2000" b="1" dirty="0" smtClean="0">
                <a:latin typeface="Montserrat Black"/>
              </a:rPr>
              <a:t>М</a:t>
            </a:r>
            <a:r>
              <a:rPr lang="ru-RU" sz="2000" dirty="0" smtClean="0">
                <a:latin typeface="Montserrat Black"/>
              </a:rPr>
              <a:t>уравей. Составим слог по первым звукам: УМ.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i="1" dirty="0" smtClean="0">
                <a:latin typeface="Montserrat Black"/>
              </a:rPr>
              <a:t>Придумываем слова с данным слогом;</a:t>
            </a:r>
            <a:endParaRPr lang="ru-RU" sz="2000" dirty="0" smtClean="0">
              <a:latin typeface="Montserrat Black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i="1" dirty="0" smtClean="0">
                <a:latin typeface="Montserrat Black"/>
              </a:rPr>
              <a:t>Поменяем картинки местами и выясним, какой теперь получился слог?</a:t>
            </a:r>
            <a:endParaRPr lang="ru-RU" sz="2000" dirty="0">
              <a:latin typeface="Montserrat Black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Montserrat Black"/>
              </a:rPr>
              <a:t>Увидели - МУ. Вспомним слова с этим словом: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000" dirty="0" smtClean="0">
                <a:latin typeface="Montserrat Black"/>
              </a:rPr>
              <a:t>- в начале слова.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000" dirty="0" smtClean="0">
                <a:latin typeface="Montserrat Black"/>
              </a:rPr>
              <a:t>- в конце слова.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000" dirty="0" smtClean="0">
                <a:latin typeface="Montserrat Black"/>
              </a:rPr>
              <a:t>- в середине слова.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554607" y="1898197"/>
            <a:ext cx="416379" cy="2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38279" y="2778579"/>
            <a:ext cx="416379" cy="2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38279" y="3880261"/>
            <a:ext cx="416379" cy="2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54607" y="4278087"/>
            <a:ext cx="416379" cy="2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54606" y="4724401"/>
            <a:ext cx="416379" cy="2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15015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432002" y="509897"/>
            <a:ext cx="6884276" cy="749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SzPts val="4800"/>
              <a:buNone/>
              <a:defRPr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Montserrat Black"/>
              </a:rPr>
              <a:t>Предупреждение ошибок письма на уровне слова.</a:t>
            </a:r>
            <a:endParaRPr lang="ru-RU" sz="3200" dirty="0">
              <a:solidFill>
                <a:srgbClr val="FF0000"/>
              </a:solidFill>
              <a:latin typeface="Montserrat Black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923128" y="1351481"/>
            <a:ext cx="10820400" cy="52152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Montserrat Black"/>
              </a:rPr>
              <a:t> </a:t>
            </a:r>
            <a:r>
              <a:rPr lang="ru-RU" sz="2000" dirty="0" smtClean="0">
                <a:latin typeface="Montserrat Black"/>
              </a:rPr>
              <a:t>Вначале необходимо дать понятие "слово". Слова бывают короткие и длинные (используем длинные и короткие полоски.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Montserrat Black"/>
              </a:rPr>
              <a:t>Составляем предложения, выкладывая схему предложения.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Montserrat Black"/>
              </a:rPr>
              <a:t>Заучивание считалок.</a:t>
            </a:r>
            <a:r>
              <a:rPr lang="ru-RU" sz="2000" dirty="0" smtClean="0">
                <a:latin typeface="Montserrat Black"/>
              </a:rPr>
              <a:t> На письме все слова пишутся отдельно, поэтому детям предлагается учить считалку, взмахом рукой ограничивая каждое слово. Особое внимание уделяется предлогам, союзам, для того чтобы дети запомнили, что это отдельные слова и не соединяли их с другими.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Montserrat Black"/>
              </a:rPr>
              <a:t> Игра "Слово рассыпалось".</a:t>
            </a:r>
            <a:r>
              <a:rPr lang="ru-RU" sz="2000" dirty="0" smtClean="0">
                <a:latin typeface="Montserrat Black"/>
              </a:rPr>
              <a:t> Составление слова. Например: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Montserrat Black"/>
              </a:rPr>
              <a:t>М. О. С. Т. - мост; (на слух)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Montserrat Black"/>
              </a:rPr>
              <a:t>Ы, 3, Б, У - зубы. (составить слово из предложенных букв)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Montserrat Black"/>
              </a:rPr>
              <a:t> Игра "Потерялась буква".</a:t>
            </a:r>
            <a:r>
              <a:rPr lang="ru-RU" sz="2000" dirty="0" smtClean="0">
                <a:latin typeface="Montserrat Black"/>
              </a:rPr>
              <a:t> Например, даются следующие сочетания: Какое получится слово, если вставить буквы?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dirty="0" smtClean="0">
                <a:latin typeface="Montserrat Black"/>
              </a:rPr>
              <a:t>     ДУ…      Д ...М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Montserrat Black"/>
              </a:rPr>
              <a:t> Игра "Кто быстрее?"</a:t>
            </a:r>
            <a:r>
              <a:rPr lang="ru-RU" sz="2000" dirty="0" smtClean="0">
                <a:latin typeface="Montserrat Black"/>
              </a:rPr>
              <a:t> Из каждой буквы данного слова придумать другие слова. Например, сироп: </a:t>
            </a:r>
            <a:r>
              <a:rPr lang="ru-RU" sz="2000" b="1" dirty="0" smtClean="0">
                <a:latin typeface="Montserrat Black"/>
              </a:rPr>
              <a:t>с</a:t>
            </a:r>
            <a:r>
              <a:rPr lang="ru-RU" sz="2000" dirty="0" smtClean="0">
                <a:latin typeface="Montserrat Black"/>
              </a:rPr>
              <a:t>ок; </a:t>
            </a:r>
            <a:r>
              <a:rPr lang="ru-RU" sz="2000" b="1" dirty="0" smtClean="0">
                <a:latin typeface="Montserrat Black"/>
              </a:rPr>
              <a:t>и</a:t>
            </a:r>
            <a:r>
              <a:rPr lang="ru-RU" sz="2000" dirty="0" smtClean="0">
                <a:latin typeface="Montserrat Black"/>
              </a:rPr>
              <a:t>рис; </a:t>
            </a:r>
            <a:r>
              <a:rPr lang="ru-RU" sz="2000" b="1" dirty="0" smtClean="0">
                <a:latin typeface="Montserrat Black"/>
              </a:rPr>
              <a:t>р</a:t>
            </a:r>
            <a:r>
              <a:rPr lang="ru-RU" sz="2000" dirty="0" smtClean="0">
                <a:latin typeface="Montserrat Black"/>
              </a:rPr>
              <a:t>ыба; </a:t>
            </a:r>
            <a:r>
              <a:rPr lang="ru-RU" sz="2000" b="1" dirty="0" smtClean="0">
                <a:latin typeface="Montserrat Black"/>
              </a:rPr>
              <a:t>о</a:t>
            </a:r>
            <a:r>
              <a:rPr lang="ru-RU" sz="2000" dirty="0" smtClean="0">
                <a:latin typeface="Montserrat Black"/>
              </a:rPr>
              <a:t>слик; </a:t>
            </a:r>
            <a:r>
              <a:rPr lang="ru-RU" sz="2000" b="1" dirty="0" smtClean="0">
                <a:latin typeface="Montserrat Black"/>
              </a:rPr>
              <a:t>п</a:t>
            </a:r>
            <a:r>
              <a:rPr lang="ru-RU" sz="2000" dirty="0" smtClean="0">
                <a:latin typeface="Montserrat Black"/>
              </a:rPr>
              <a:t>арк.</a:t>
            </a:r>
          </a:p>
        </p:txBody>
      </p:sp>
    </p:spTree>
    <p:extLst>
      <p:ext uri="{BB962C8B-B14F-4D97-AF65-F5344CB8AC3E}">
        <p14:creationId xmlns:p14="http://schemas.microsoft.com/office/powerpoint/2010/main" val="1436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6"/>
          <p:cNvSpPr txBox="1">
            <a:spLocks/>
          </p:cNvSpPr>
          <p:nvPr/>
        </p:nvSpPr>
        <p:spPr>
          <a:xfrm>
            <a:off x="630618" y="435240"/>
            <a:ext cx="11109435" cy="535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SzPts val="4800"/>
              <a:buNone/>
              <a:defRPr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Montserrat Black"/>
              </a:rPr>
              <a:t>ПРОЧИТАТЬ ОТ САМОЙ МАЛЕНЬКОЙ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Montserrat Black"/>
              </a:rPr>
              <a:t>К САМОЙ БОЛЬШОЙ</a:t>
            </a:r>
            <a:r>
              <a:rPr lang="ru-RU" dirty="0" smtClean="0">
                <a:solidFill>
                  <a:schemeClr val="accent1"/>
                </a:solidFill>
                <a:latin typeface="Montserrat Black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Montserrat Black"/>
              </a:rPr>
            </a:br>
            <a:r>
              <a:rPr lang="ru-RU" dirty="0" smtClean="0">
                <a:latin typeface="Montserrat Black"/>
              </a:rPr>
              <a:t/>
            </a:r>
            <a:br>
              <a:rPr lang="ru-RU" dirty="0" smtClean="0">
                <a:latin typeface="Montserrat Black"/>
              </a:rPr>
            </a:br>
            <a:r>
              <a:rPr lang="ru-RU" sz="4400" b="1" dirty="0" smtClean="0">
                <a:latin typeface="Montserrat Black"/>
              </a:rPr>
              <a:t>Х</a:t>
            </a:r>
            <a:r>
              <a:rPr lang="ru-RU" sz="2200" b="1" dirty="0" smtClean="0">
                <a:latin typeface="Montserrat Black"/>
              </a:rPr>
              <a:t>М</a:t>
            </a:r>
            <a:r>
              <a:rPr lang="ru-RU" sz="3600" b="1" dirty="0" smtClean="0">
                <a:latin typeface="Montserrat Black"/>
              </a:rPr>
              <a:t>О</a:t>
            </a:r>
            <a:r>
              <a:rPr lang="ru-RU" dirty="0" smtClean="0">
                <a:latin typeface="Montserrat Black"/>
              </a:rPr>
              <a:t>                </a:t>
            </a:r>
            <a:r>
              <a:rPr lang="ru-RU" sz="3600" b="1" dirty="0" smtClean="0">
                <a:latin typeface="Montserrat Black"/>
              </a:rPr>
              <a:t>О</a:t>
            </a:r>
            <a:r>
              <a:rPr lang="ru-RU" sz="2200" b="1" dirty="0" smtClean="0">
                <a:latin typeface="Montserrat Black"/>
              </a:rPr>
              <a:t>К</a:t>
            </a:r>
            <a:r>
              <a:rPr lang="ru-RU" sz="4400" b="1" dirty="0" smtClean="0">
                <a:latin typeface="Montserrat Black"/>
              </a:rPr>
              <a:t>Т</a:t>
            </a:r>
            <a:r>
              <a:rPr lang="ru-RU" b="1" dirty="0" smtClean="0">
                <a:latin typeface="Montserrat Black"/>
              </a:rPr>
              <a:t> </a:t>
            </a:r>
            <a:r>
              <a:rPr lang="ru-RU" dirty="0" smtClean="0">
                <a:latin typeface="Montserrat Black"/>
              </a:rPr>
              <a:t>              </a:t>
            </a:r>
            <a:r>
              <a:rPr lang="ru-RU" sz="2200" b="1" dirty="0" smtClean="0">
                <a:latin typeface="Montserrat Black"/>
              </a:rPr>
              <a:t>К</a:t>
            </a:r>
            <a:r>
              <a:rPr lang="ru-RU" sz="4400" b="1" dirty="0" smtClean="0">
                <a:latin typeface="Montserrat Black"/>
              </a:rPr>
              <a:t>Т</a:t>
            </a:r>
            <a:r>
              <a:rPr lang="ru-RU" sz="3600" b="1" dirty="0" smtClean="0">
                <a:latin typeface="Montserrat Black"/>
              </a:rPr>
              <a:t>И</a:t>
            </a:r>
            <a:r>
              <a:rPr lang="ru-RU" b="1" dirty="0" smtClean="0">
                <a:latin typeface="Montserrat Black"/>
              </a:rPr>
              <a:t>                 </a:t>
            </a:r>
            <a:r>
              <a:rPr lang="ru-RU" sz="3600" b="1" dirty="0" smtClean="0">
                <a:latin typeface="Montserrat Black"/>
              </a:rPr>
              <a:t>А</a:t>
            </a:r>
            <a:r>
              <a:rPr lang="ru-RU" sz="2200" b="1" dirty="0" smtClean="0">
                <a:latin typeface="Montserrat Black"/>
              </a:rPr>
              <a:t>С</a:t>
            </a:r>
            <a:r>
              <a:rPr lang="ru-RU" sz="4400" b="1" dirty="0" smtClean="0">
                <a:latin typeface="Montserrat Black"/>
              </a:rPr>
              <a:t>Д</a:t>
            </a:r>
            <a:r>
              <a:rPr lang="ru-RU" dirty="0" smtClean="0">
                <a:latin typeface="Montserrat Black"/>
              </a:rPr>
              <a:t/>
            </a:r>
            <a:br>
              <a:rPr lang="ru-RU" dirty="0" smtClean="0">
                <a:latin typeface="Montserrat Black"/>
              </a:rPr>
            </a:br>
            <a:r>
              <a:rPr lang="ru-RU" dirty="0" smtClean="0">
                <a:latin typeface="Montserrat Black"/>
              </a:rPr>
              <a:t/>
            </a:r>
            <a:br>
              <a:rPr lang="ru-RU" dirty="0" smtClean="0">
                <a:latin typeface="Montserrat Black"/>
              </a:rPr>
            </a:br>
            <a:r>
              <a:rPr lang="ru-RU" sz="2200" b="1" dirty="0" smtClean="0">
                <a:solidFill>
                  <a:srgbClr val="FF0000"/>
                </a:solidFill>
                <a:latin typeface="Montserrat Black"/>
              </a:rPr>
              <a:t>Читаем черные буквы, затем светлые.</a:t>
            </a:r>
            <a:r>
              <a:rPr lang="ru-RU" b="1" dirty="0" smtClean="0">
                <a:solidFill>
                  <a:srgbClr val="FF0000"/>
                </a:solidFill>
                <a:latin typeface="Montserrat Black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tserrat Black"/>
              </a:rPr>
            </a:br>
            <a:r>
              <a:rPr lang="ru-RU" dirty="0" smtClean="0">
                <a:latin typeface="Montserrat Black"/>
              </a:rPr>
              <a:t/>
            </a:r>
            <a:br>
              <a:rPr lang="ru-RU" dirty="0" smtClean="0">
                <a:latin typeface="Montserrat Black"/>
              </a:rPr>
            </a:b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Montserrat Black"/>
              </a:rPr>
              <a:t>В</a:t>
            </a:r>
            <a:r>
              <a:rPr lang="ru-RU" sz="3100" b="1" dirty="0" smtClean="0">
                <a:latin typeface="Montserrat Black"/>
              </a:rPr>
              <a:t>С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Montserrat Black"/>
              </a:rPr>
              <a:t>А</a:t>
            </a:r>
            <a:r>
              <a:rPr lang="ru-RU" sz="3100" b="1" dirty="0" smtClean="0">
                <a:latin typeface="Montserrat Black"/>
              </a:rPr>
              <a:t>А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Montserrat Black"/>
              </a:rPr>
              <a:t>З</a:t>
            </a:r>
            <a:r>
              <a:rPr lang="ru-RU" sz="3100" b="1" dirty="0" smtClean="0">
                <a:latin typeface="Montserrat Black"/>
              </a:rPr>
              <a:t>Д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Montserrat Black"/>
              </a:rPr>
              <a:t>А</a:t>
            </a:r>
            <a:r>
              <a:rPr lang="ru-RU" sz="3100" b="1" dirty="0" smtClean="0">
                <a:latin typeface="Montserrat Black"/>
              </a:rPr>
              <a:t>Ы  С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Montserrat Black"/>
              </a:rPr>
              <a:t>К</a:t>
            </a:r>
            <a:r>
              <a:rPr lang="ru-RU" sz="3100" b="1" dirty="0" smtClean="0">
                <a:latin typeface="Montserrat Black"/>
              </a:rPr>
              <a:t>О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Montserrat Black"/>
              </a:rPr>
              <a:t>О</a:t>
            </a:r>
            <a:r>
              <a:rPr lang="ru-RU" sz="3100" b="1" dirty="0" smtClean="0">
                <a:latin typeface="Montserrat Black"/>
              </a:rPr>
              <a:t>В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Montserrat Black"/>
              </a:rPr>
              <a:t>Н</a:t>
            </a:r>
            <a:r>
              <a:rPr lang="ru-RU" sz="3100" b="1" dirty="0" smtClean="0">
                <a:latin typeface="Montserrat Black"/>
              </a:rPr>
              <a:t>Ы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Montserrat Black"/>
              </a:rPr>
              <a:t>И</a:t>
            </a:r>
            <a:r>
              <a:rPr lang="ru-RU" sz="3100" b="1" dirty="0" smtClean="0">
                <a:latin typeface="Montserrat Black"/>
              </a:rPr>
              <a:t>  Г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Montserrat Black"/>
              </a:rPr>
              <a:t>М</a:t>
            </a:r>
            <a:r>
              <a:rPr lang="ru-RU" sz="3100" b="1" dirty="0" smtClean="0">
                <a:latin typeface="Montserrat Black"/>
              </a:rPr>
              <a:t>У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Montserrat Black"/>
              </a:rPr>
              <a:t>Ы</a:t>
            </a:r>
            <a:r>
              <a:rPr lang="ru-RU" sz="3100" b="1" dirty="0" smtClean="0">
                <a:latin typeface="Montserrat Black"/>
              </a:rPr>
              <a:t>С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Montserrat Black"/>
              </a:rPr>
              <a:t>Ш</a:t>
            </a:r>
            <a:r>
              <a:rPr lang="ru-RU" sz="3100" b="1" dirty="0" smtClean="0">
                <a:latin typeface="Montserrat Black"/>
              </a:rPr>
              <a:t>И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Montserrat Black"/>
              </a:rPr>
              <a:t>КА</a:t>
            </a:r>
            <a:r>
              <a:rPr lang="ru-RU" sz="3100" b="1" dirty="0" smtClean="0">
                <a:latin typeface="Montserrat Black"/>
              </a:rPr>
              <a:t>  Ш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Montserrat Black"/>
              </a:rPr>
              <a:t>К</a:t>
            </a:r>
            <a:r>
              <a:rPr lang="ru-RU" sz="3100" b="1" dirty="0" smtClean="0">
                <a:latin typeface="Montserrat Black"/>
              </a:rPr>
              <a:t>И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Montserrat Black"/>
              </a:rPr>
              <a:t>И</a:t>
            </a:r>
            <a:r>
              <a:rPr lang="ru-RU" sz="3100" b="1" dirty="0" smtClean="0">
                <a:latin typeface="Montserrat Black"/>
              </a:rPr>
              <a:t>Ш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Montserrat Black"/>
              </a:rPr>
              <a:t>С</a:t>
            </a:r>
            <a:r>
              <a:rPr lang="ru-RU" sz="3100" b="1" dirty="0" smtClean="0">
                <a:latin typeface="Montserrat Black"/>
              </a:rPr>
              <a:t>К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Montserrat Black"/>
              </a:rPr>
              <a:t>АК</a:t>
            </a:r>
            <a:r>
              <a:rPr lang="ru-RU" sz="3100" b="1" dirty="0" smtClean="0">
                <a:latin typeface="Montserrat Black"/>
              </a:rPr>
              <a:t>А</a:t>
            </a:r>
            <a:r>
              <a:rPr lang="ru-RU" sz="2400" b="1" i="1" u="sng" dirty="0" smtClean="0">
                <a:latin typeface="Montserrat Black"/>
              </a:rPr>
              <a:t> </a:t>
            </a:r>
            <a:br>
              <a:rPr lang="ru-RU" sz="2400" b="1" i="1" u="sng" dirty="0" smtClean="0">
                <a:latin typeface="Montserrat Black"/>
              </a:rPr>
            </a:br>
            <a:r>
              <a:rPr lang="ru-RU" sz="2400" b="1" i="1" u="sng" dirty="0" smtClean="0">
                <a:latin typeface="Montserrat Black"/>
              </a:rPr>
              <a:t/>
            </a:r>
            <a:br>
              <a:rPr lang="ru-RU" sz="2400" b="1" i="1" u="sng" dirty="0" smtClean="0">
                <a:latin typeface="Montserrat Black"/>
              </a:rPr>
            </a:br>
            <a:r>
              <a:rPr lang="ru-RU" sz="2200" b="1" dirty="0" smtClean="0">
                <a:solidFill>
                  <a:srgbClr val="FF0000"/>
                </a:solidFill>
                <a:latin typeface="Montserrat Black"/>
              </a:rPr>
              <a:t>Поставь буквы по порядку и прочитай слова.</a:t>
            </a:r>
            <a:r>
              <a:rPr lang="ru-RU" b="1" dirty="0" smtClean="0">
                <a:solidFill>
                  <a:srgbClr val="FF0000"/>
                </a:solidFill>
                <a:latin typeface="Montserrat Black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tserrat Black"/>
              </a:rPr>
            </a:br>
            <a:r>
              <a:rPr lang="ru-RU" dirty="0" smtClean="0">
                <a:latin typeface="Montserrat Black"/>
              </a:rPr>
              <a:t/>
            </a:r>
            <a:br>
              <a:rPr lang="ru-RU" dirty="0" smtClean="0">
                <a:latin typeface="Montserrat Black"/>
              </a:rPr>
            </a:br>
            <a:r>
              <a:rPr lang="ru-RU" dirty="0" err="1" smtClean="0">
                <a:latin typeface="Montserrat Black"/>
              </a:rPr>
              <a:t>шмкоа</a:t>
            </a:r>
            <a:r>
              <a:rPr lang="ru-RU" sz="5900" dirty="0" smtClean="0">
                <a:latin typeface="Montserrat Black"/>
              </a:rPr>
              <a:t>          </a:t>
            </a:r>
            <a:r>
              <a:rPr lang="ru-RU" dirty="0" err="1" smtClean="0">
                <a:latin typeface="Montserrat Black"/>
              </a:rPr>
              <a:t>ккшао</a:t>
            </a:r>
            <a:r>
              <a:rPr lang="ru-RU" sz="5900" dirty="0" smtClean="0">
                <a:latin typeface="Montserrat Black"/>
              </a:rPr>
              <a:t>         </a:t>
            </a:r>
            <a:r>
              <a:rPr lang="ru-RU" sz="5900" dirty="0" err="1" smtClean="0">
                <a:latin typeface="Montserrat Black"/>
              </a:rPr>
              <a:t>шмыка</a:t>
            </a:r>
            <a:endParaRPr lang="ru-RU" sz="5900" dirty="0" smtClean="0">
              <a:latin typeface="Montserrat Black"/>
            </a:endParaRPr>
          </a:p>
          <a:p>
            <a:pPr algn="l"/>
            <a:r>
              <a:rPr lang="ru-RU" sz="5900" dirty="0" smtClean="0">
                <a:latin typeface="Montserrat Black"/>
              </a:rPr>
              <a:t>       3  </a:t>
            </a:r>
            <a:r>
              <a:rPr lang="ru-RU" sz="5900" dirty="0">
                <a:latin typeface="Montserrat Black"/>
              </a:rPr>
              <a:t>1 </a:t>
            </a:r>
            <a:r>
              <a:rPr lang="ru-RU" sz="5900" dirty="0" smtClean="0">
                <a:latin typeface="Montserrat Black"/>
              </a:rPr>
              <a:t>4 2 5         1 4 3 5 2         3 1 2 45 </a:t>
            </a:r>
            <a:endParaRPr lang="ru-RU" sz="5900" dirty="0"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17014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5328" y="248194"/>
            <a:ext cx="6466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tserrat Black"/>
                <a:ea typeface="Times New Roman" panose="02020603050405020304" pitchFamily="18" charset="0"/>
              </a:rPr>
              <a:t>Первичная профилактика </a:t>
            </a:r>
            <a:r>
              <a:rPr lang="ru-RU" sz="3600" b="1" dirty="0" err="1">
                <a:solidFill>
                  <a:srgbClr val="FF0000"/>
                </a:solidFill>
                <a:latin typeface="Montserrat Black"/>
                <a:ea typeface="Times New Roman" panose="02020603050405020304" pitchFamily="18" charset="0"/>
              </a:rPr>
              <a:t>дислексии</a:t>
            </a:r>
            <a:r>
              <a:rPr lang="ru-RU" sz="3600" b="1" dirty="0">
                <a:solidFill>
                  <a:srgbClr val="FF0000"/>
                </a:solidFill>
                <a:latin typeface="Montserrat Black"/>
                <a:ea typeface="Times New Roman" panose="02020603050405020304" pitchFamily="18" charset="0"/>
              </a:rPr>
              <a:t> и </a:t>
            </a:r>
            <a:r>
              <a:rPr lang="ru-RU" sz="3600" b="1" dirty="0" err="1">
                <a:solidFill>
                  <a:srgbClr val="FF0000"/>
                </a:solidFill>
                <a:latin typeface="Montserrat Black"/>
                <a:ea typeface="Times New Roman" panose="02020603050405020304" pitchFamily="18" charset="0"/>
              </a:rPr>
              <a:t>дисграфии</a:t>
            </a:r>
            <a:endParaRPr lang="ru-RU" sz="3600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96835" y="1448523"/>
            <a:ext cx="10319657" cy="150368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заключается в устранении основных этиологических факторов, имеющих отношение к указанным расстройствам</a:t>
            </a:r>
            <a:r>
              <a:rPr lang="ru-RU" sz="2800" dirty="0" smtClean="0"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800" dirty="0" smtClean="0"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62149" y="2429691"/>
            <a:ext cx="1025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Могут быть рекомендованы следующие </a:t>
            </a:r>
            <a:r>
              <a:rPr lang="ru-RU" sz="2800" b="1" dirty="0" smtClean="0">
                <a:latin typeface="Helvetica" panose="020B0604020202020204" pitchFamily="34" charset="0"/>
                <a:ea typeface="Times New Roman" panose="02020603050405020304" pitchFamily="18" charset="0"/>
              </a:rPr>
              <a:t>мероприятия</a:t>
            </a:r>
            <a:endParaRPr lang="ru-RU" sz="2800" dirty="0"/>
          </a:p>
        </p:txBody>
      </p:sp>
      <p:sp>
        <p:nvSpPr>
          <p:cNvPr id="2" name="Стрелка вниз 1"/>
          <p:cNvSpPr/>
          <p:nvPr/>
        </p:nvSpPr>
        <p:spPr>
          <a:xfrm>
            <a:off x="1593669" y="3056708"/>
            <a:ext cx="941659" cy="1423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4846320" y="3056708"/>
            <a:ext cx="940526" cy="14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8294914" y="3056709"/>
            <a:ext cx="979715" cy="1423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04378" y="4570586"/>
            <a:ext cx="1920240" cy="185492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5737" y="4897905"/>
            <a:ext cx="175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меры по снижению соматической и инфекционной заболеваемости детей впервые годы жизни</a:t>
            </a:r>
            <a:endParaRPr lang="ru-RU" sz="1200" b="1" dirty="0"/>
          </a:p>
        </p:txBody>
      </p:sp>
      <p:sp>
        <p:nvSpPr>
          <p:cNvPr id="7" name="Овал 6"/>
          <p:cNvSpPr/>
          <p:nvPr/>
        </p:nvSpPr>
        <p:spPr>
          <a:xfrm>
            <a:off x="4382588" y="4556815"/>
            <a:ext cx="1867989" cy="186869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80560" y="4897905"/>
            <a:ext cx="1606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ранняя диагностика и коррекция нарушений развития речи у детей</a:t>
            </a:r>
            <a:endParaRPr lang="ru-RU" sz="1200" b="1" dirty="0"/>
          </a:p>
        </p:txBody>
      </p:sp>
      <p:sp>
        <p:nvSpPr>
          <p:cNvPr id="12" name="Овал 11"/>
          <p:cNvSpPr/>
          <p:nvPr/>
        </p:nvSpPr>
        <p:spPr>
          <a:xfrm>
            <a:off x="7844245" y="4556815"/>
            <a:ext cx="1881052" cy="17518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955279" y="4897905"/>
            <a:ext cx="177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индивидуальная </a:t>
            </a:r>
            <a:r>
              <a:rPr lang="ru-RU" sz="12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помощь детям, сменившим язык обучения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830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27486" y="257718"/>
            <a:ext cx="8610600" cy="117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SzPts val="4800"/>
              <a:buNone/>
              <a:defRPr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Montserrat Black"/>
              </a:rPr>
              <a:t>Предупреждение ошибок письма на уровне словосочетания.</a:t>
            </a:r>
            <a:r>
              <a:rPr lang="ru-RU" sz="3200" dirty="0" smtClean="0">
                <a:solidFill>
                  <a:srgbClr val="FF0000"/>
                </a:solidFill>
                <a:latin typeface="Montserrat Black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Montserrat Black"/>
              </a:rPr>
            </a:br>
            <a:endParaRPr lang="ru-RU" sz="3200" dirty="0">
              <a:solidFill>
                <a:srgbClr val="FF0000"/>
              </a:solidFill>
              <a:latin typeface="Montserrat Black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72662" y="1334625"/>
            <a:ext cx="10920249" cy="50906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1200" b="1" i="1" dirty="0" smtClean="0">
                <a:solidFill>
                  <a:srgbClr val="FF0000"/>
                </a:solidFill>
                <a:latin typeface="Montserrat Black"/>
              </a:rPr>
              <a:t> Сочетание существительных с прилагательными.</a:t>
            </a:r>
            <a:endParaRPr lang="ru-RU" sz="1200" b="1" dirty="0" smtClean="0">
              <a:solidFill>
                <a:srgbClr val="FF0000"/>
              </a:solidFill>
              <a:latin typeface="Montserrat Black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1200" b="1" dirty="0" smtClean="0">
                <a:latin typeface="Montserrat Black"/>
              </a:rPr>
              <a:t>а) Подбор как можно большего количества слов к предлагаемому, отвечающих на вопросы: Какой?, Какая?, Какие?, Чей?, Чья?, Чье?, Чьи?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200" b="1" dirty="0" smtClean="0">
                <a:latin typeface="Montserrat Black"/>
              </a:rPr>
              <a:t>б) Подбор существительного к данному прилагательному. О чем можно сказать: теплый, теплая, теплое?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200" b="1" dirty="0" smtClean="0">
                <a:latin typeface="Montserrat Black"/>
              </a:rPr>
              <a:t>в) Соединение стрелками слов, чтобы получилось верное словосочетание, при этом используя как относительные, так и притяжательные прилагательные. Например: зеленый лист, зеленое платье, зеленые лужайки.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200" b="1" dirty="0" smtClean="0">
                <a:latin typeface="Montserrat Black"/>
              </a:rPr>
              <a:t>г) Предъявление словосочетаний с пропущенным окончанием прилагательного. Например: кофта - </a:t>
            </a:r>
            <a:r>
              <a:rPr lang="ru-RU" sz="1200" b="1" dirty="0" err="1" smtClean="0">
                <a:latin typeface="Montserrat Black"/>
              </a:rPr>
              <a:t>красн</a:t>
            </a:r>
            <a:r>
              <a:rPr lang="ru-RU" sz="1200" b="1" dirty="0" smtClean="0">
                <a:latin typeface="Montserrat Black"/>
              </a:rPr>
              <a:t>..., </a:t>
            </a:r>
            <a:r>
              <a:rPr lang="ru-RU" sz="1200" b="1" dirty="0" err="1" smtClean="0">
                <a:latin typeface="Montserrat Black"/>
              </a:rPr>
              <a:t>син</a:t>
            </a:r>
            <a:r>
              <a:rPr lang="ru-RU" sz="1200" b="1" dirty="0" smtClean="0">
                <a:latin typeface="Montserrat Black"/>
              </a:rPr>
              <a:t>...;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200" b="1" dirty="0" smtClean="0">
                <a:latin typeface="Montserrat Black"/>
              </a:rPr>
              <a:t>д) Игра типа "Помоги Незнайке исправить ошибку".  Предъявление детям неверно составленных словосочетаний.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z="1200" b="1" i="1" dirty="0" smtClean="0">
                <a:solidFill>
                  <a:srgbClr val="FF0000"/>
                </a:solidFill>
                <a:latin typeface="Montserrat Black"/>
              </a:rPr>
              <a:t>Сочетание существительных с глаголами.</a:t>
            </a:r>
            <a:endParaRPr lang="ru-RU" sz="1200" b="1" dirty="0" smtClean="0">
              <a:solidFill>
                <a:srgbClr val="FF0000"/>
              </a:solidFill>
              <a:latin typeface="Montserrat Black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1200" b="1" dirty="0" smtClean="0">
                <a:latin typeface="Montserrat Black"/>
              </a:rPr>
              <a:t>а) Подбор как можно большего количества к данному слову. Например: Что можно сделать с яблоком?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200" b="1" dirty="0" smtClean="0">
                <a:latin typeface="Montserrat Black"/>
              </a:rPr>
              <a:t>б) Подбор существительного к данному глаголу с предлогом. Например: Прийти к ... (дому, отцу, решению); уйти от... (дедушки, дома, проблемы).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200" b="1" dirty="0" smtClean="0">
                <a:latin typeface="Montserrat Black"/>
              </a:rPr>
              <a:t>в) Подбор нужного глагола в зависимости от рода и числа существительного. Например: Женя упал - Женя упала; Саша ушел - Саша ушла Это задание нужно проводить, используя картинки.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z="1200" b="1" i="1" dirty="0" smtClean="0">
                <a:solidFill>
                  <a:srgbClr val="FF0000"/>
                </a:solidFill>
                <a:latin typeface="Montserrat Black"/>
              </a:rPr>
              <a:t>Сочетание существительных с числительными.</a:t>
            </a:r>
            <a:endParaRPr lang="ru-RU" sz="1200" b="1" dirty="0" smtClean="0">
              <a:solidFill>
                <a:srgbClr val="FF0000"/>
              </a:solidFill>
              <a:latin typeface="Montserrat Black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1200" b="1" dirty="0" smtClean="0">
                <a:latin typeface="Montserrat Black"/>
              </a:rPr>
              <a:t>Необходимо учить детей, верно, согласовывать числительные 1,2,5 с существительными: один цыпленок, два цыпленка, пять цыплят;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200" b="1" dirty="0" smtClean="0">
                <a:latin typeface="Montserrat Black"/>
              </a:rPr>
              <a:t>Иногда детям заранее даются карточки с любыми предметами, и ставится такое условие: в начале у Саши всех предметов будет по одному, у Сережи - по два, а у Ани - по пять. Затем они меняются карточками между собой.</a:t>
            </a:r>
          </a:p>
        </p:txBody>
      </p:sp>
    </p:spTree>
    <p:extLst>
      <p:ext uri="{BB962C8B-B14F-4D97-AF65-F5344CB8AC3E}">
        <p14:creationId xmlns:p14="http://schemas.microsoft.com/office/powerpoint/2010/main" val="13290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69575" y="-4852"/>
            <a:ext cx="6611008" cy="1180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SzPts val="4800"/>
              <a:buNone/>
              <a:defRPr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Montserrat Black"/>
              </a:rPr>
              <a:t>Предупреждение ошибок письма на уровне предложения.</a:t>
            </a:r>
            <a:endParaRPr lang="ru-RU" sz="2800" dirty="0">
              <a:solidFill>
                <a:srgbClr val="FF0000"/>
              </a:solidFill>
              <a:latin typeface="Montserrat Black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558159" y="1048932"/>
            <a:ext cx="10633841" cy="50824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Montserrat Black"/>
              </a:rPr>
              <a:t>Составление предложений по схемам:</a:t>
            </a:r>
            <a:endParaRPr lang="ru-RU" sz="1400" b="1" dirty="0" smtClean="0">
              <a:solidFill>
                <a:srgbClr val="FF0000"/>
              </a:solidFill>
              <a:latin typeface="Montserrat Black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1400" b="1" dirty="0" smtClean="0">
                <a:latin typeface="Montserrat Black"/>
              </a:rPr>
              <a:t>______. Зима. ______ ______. Наступила зима.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400" b="1" dirty="0" smtClean="0">
                <a:latin typeface="Montserrat Black"/>
              </a:rPr>
              <a:t>______ ______ ______. Наступила холодная зима.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400" b="1" dirty="0" smtClean="0">
                <a:latin typeface="Montserrat Black"/>
              </a:rPr>
              <a:t>______ ______ ______ ______. Наступила холодная вьюжная зима.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400" b="1" dirty="0" smtClean="0">
                <a:latin typeface="Montserrat Black"/>
              </a:rPr>
              <a:t>Дается также и обратное задание: </a:t>
            </a:r>
            <a:r>
              <a:rPr lang="ru-RU" sz="1400" b="1" dirty="0" smtClean="0">
                <a:solidFill>
                  <a:srgbClr val="FF0000"/>
                </a:solidFill>
                <a:latin typeface="Montserrat Black"/>
              </a:rPr>
              <a:t>составление схем к данным предложениям. </a:t>
            </a:r>
            <a:r>
              <a:rPr lang="ru-RU" sz="1400" b="1" dirty="0" smtClean="0">
                <a:latin typeface="Montserrat Black"/>
              </a:rPr>
              <a:t>Исключение слова из предложения, для того чтобы предложить детям исправить ошибку, составив нужное предложение.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400" b="1" dirty="0" smtClean="0">
                <a:latin typeface="Montserrat Black"/>
              </a:rPr>
              <a:t>а) Пропуск предлогов: Мы гуляли... лесу. Кошка сидит... окне.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400" b="1" dirty="0" smtClean="0">
                <a:latin typeface="Montserrat Black"/>
              </a:rPr>
              <a:t>б) Пропуск существительных: Яблоки растут на...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400" b="1" dirty="0" smtClean="0">
                <a:latin typeface="Montserrat Black"/>
              </a:rPr>
              <a:t>в) Пропуск прилагательных: Летом листья клена зеленые, а осенью...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400" b="1" dirty="0" smtClean="0">
                <a:latin typeface="Montserrat Black"/>
              </a:rPr>
              <a:t>г) Пропуск наречий: Скажу я слово высоко, а ты ответишь... (низко). Скажу я слово далеко, а ты ответишь... (близко).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400" b="1" dirty="0" smtClean="0">
                <a:latin typeface="Montserrat Black"/>
              </a:rPr>
              <a:t>д) Пропуск глаголов: Саша... машину. Папа... из машины.</a:t>
            </a:r>
          </a:p>
          <a:p>
            <a:pPr marL="0" indent="0" algn="ctr">
              <a:buNone/>
            </a:pPr>
            <a:r>
              <a:rPr lang="ru-RU" sz="1400" b="1" i="1" dirty="0" smtClean="0">
                <a:latin typeface="Montserrat Black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Montserrat Black"/>
              </a:rPr>
              <a:t>Выделение границ предложений в тексте.</a:t>
            </a:r>
            <a:endParaRPr lang="ru-RU" sz="1400" b="1" dirty="0" smtClean="0">
              <a:solidFill>
                <a:srgbClr val="FF0000"/>
              </a:solidFill>
              <a:latin typeface="Montserrat Black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1400" b="1" dirty="0" smtClean="0">
                <a:latin typeface="Montserrat Black"/>
              </a:rPr>
              <a:t>а) Предлагается детям хлопнуть в ладоши, когда, по их мнению, смысловая фраза закончилась.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400" b="1" dirty="0" smtClean="0">
                <a:latin typeface="Montserrat Black"/>
              </a:rPr>
              <a:t>б) Постановка точек в предложениях, предъявленных на доске или на карточках. Дети должны усвоить, что начало предложения всегда пишется с большой буквы, а в конце ставится точка, вопросительный или восклицательный знак.</a:t>
            </a:r>
          </a:p>
        </p:txBody>
      </p:sp>
    </p:spTree>
    <p:extLst>
      <p:ext uri="{BB962C8B-B14F-4D97-AF65-F5344CB8AC3E}">
        <p14:creationId xmlns:p14="http://schemas.microsoft.com/office/powerpoint/2010/main" val="40882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1051" y="300446"/>
            <a:ext cx="8098971" cy="2351314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FF0000"/>
                </a:solidFill>
                <a:latin typeface="Montserrat Black"/>
              </a:rPr>
              <a:t>Предполагаемый результат</a:t>
            </a:r>
            <a:r>
              <a:rPr lang="ru-RU" sz="5400" dirty="0">
                <a:solidFill>
                  <a:srgbClr val="7030A0"/>
                </a:solidFill>
              </a:rPr>
              <a:t/>
            </a:r>
            <a:br>
              <a:rPr lang="ru-RU" sz="5400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80160" y="1881051"/>
            <a:ext cx="1017596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ru-RU" sz="2000" dirty="0">
                <a:latin typeface="Montserrat Black"/>
              </a:rPr>
              <a:t>В результате целенаправленной, систематической и планомерной работы у дошкольников формируются: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>
                <a:latin typeface="Montserrat Black"/>
              </a:rPr>
              <a:t>навыки учебной деятельности;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>
                <a:latin typeface="Montserrat Black"/>
              </a:rPr>
              <a:t>повышается уровень произвольного внимания;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>
                <a:latin typeface="Montserrat Black"/>
              </a:rPr>
              <a:t>зрительное и слуховое восприятие;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>
                <a:latin typeface="Montserrat Black"/>
              </a:rPr>
              <a:t>логическое мышление;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>
                <a:latin typeface="Montserrat Black"/>
              </a:rPr>
              <a:t>улучшаются память и речь;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>
                <a:latin typeface="Montserrat Black"/>
              </a:rPr>
              <a:t>совершенствуются пространственные представления;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>
                <a:latin typeface="Montserrat Black"/>
              </a:rPr>
              <a:t>формируется правильное, осмысленное чтение;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>
                <a:latin typeface="Montserrat Black"/>
              </a:rPr>
              <a:t>пробуждается интерес к процессу чтения и письма;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>
                <a:latin typeface="Montserrat Black"/>
              </a:rPr>
              <a:t>снимается эмоциональное напряжение и тревожность</a:t>
            </a:r>
            <a:r>
              <a:rPr lang="ru-RU" sz="2000" dirty="0" smtClean="0">
                <a:latin typeface="Montserrat Black"/>
              </a:rPr>
              <a:t>.</a:t>
            </a:r>
            <a:endParaRPr lang="ru-RU" sz="2000" dirty="0"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20925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96834"/>
            <a:ext cx="12192000" cy="4624252"/>
          </a:xfrm>
        </p:spPr>
        <p:txBody>
          <a:bodyPr>
            <a:normAutofit/>
          </a:bodyPr>
          <a:lstStyle/>
          <a:p>
            <a:r>
              <a:rPr lang="ru-RU" sz="11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С</a:t>
            </a:r>
            <a:r>
              <a:rPr lang="ru-RU" sz="110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Monotype Corsiva" panose="03010101010201010101" pitchFamily="66" charset="0"/>
              </a:rPr>
              <a:t>п</a:t>
            </a:r>
            <a:r>
              <a:rPr lang="ru-RU" sz="11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</a:rPr>
              <a:t>а</a:t>
            </a:r>
            <a:r>
              <a:rPr lang="ru-RU" sz="11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Monotype Corsiva" panose="03010101010201010101" pitchFamily="66" charset="0"/>
              </a:rPr>
              <a:t>с</a:t>
            </a:r>
            <a:r>
              <a:rPr lang="ru-RU" sz="110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Monotype Corsiva" panose="03010101010201010101" pitchFamily="66" charset="0"/>
              </a:rPr>
              <a:t>и</a:t>
            </a:r>
            <a:r>
              <a:rPr lang="ru-RU" sz="11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Monotype Corsiva" panose="03010101010201010101" pitchFamily="66" charset="0"/>
              </a:rPr>
              <a:t>б</a:t>
            </a:r>
            <a:r>
              <a:rPr lang="ru-RU" sz="110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Monotype Corsiva" panose="03010101010201010101" pitchFamily="66" charset="0"/>
              </a:rPr>
              <a:t>о </a:t>
            </a:r>
            <a:r>
              <a:rPr lang="ru-RU" sz="11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з</a:t>
            </a:r>
            <a:r>
              <a:rPr lang="ru-RU" sz="110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Monotype Corsiva" panose="03010101010201010101" pitchFamily="66" charset="0"/>
              </a:rPr>
              <a:t>а </a:t>
            </a:r>
            <a:r>
              <a:rPr lang="ru-RU" sz="11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</a:rPr>
              <a:t>в</a:t>
            </a:r>
            <a:r>
              <a:rPr lang="ru-RU" sz="11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Monotype Corsiva" panose="03010101010201010101" pitchFamily="66" charset="0"/>
              </a:rPr>
              <a:t>н</a:t>
            </a:r>
            <a:r>
              <a:rPr lang="ru-RU" sz="110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Monotype Corsiva" panose="03010101010201010101" pitchFamily="66" charset="0"/>
              </a:rPr>
              <a:t>и</a:t>
            </a:r>
            <a:r>
              <a:rPr lang="ru-RU" sz="11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Monotype Corsiva" panose="03010101010201010101" pitchFamily="66" charset="0"/>
              </a:rPr>
              <a:t>м</a:t>
            </a:r>
            <a:r>
              <a:rPr lang="ru-RU" sz="110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Monotype Corsiva" panose="03010101010201010101" pitchFamily="66" charset="0"/>
              </a:rPr>
              <a:t>а</a:t>
            </a:r>
            <a:r>
              <a:rPr lang="ru-RU" sz="11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н</a:t>
            </a:r>
            <a:r>
              <a:rPr lang="ru-RU" sz="110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Monotype Corsiva" panose="03010101010201010101" pitchFamily="66" charset="0"/>
              </a:rPr>
              <a:t>и</a:t>
            </a:r>
            <a:r>
              <a:rPr lang="ru-RU" sz="11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</a:rPr>
              <a:t>е</a:t>
            </a:r>
            <a:r>
              <a:rPr lang="ru-RU" sz="11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Monotype Corsiva" panose="03010101010201010101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55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1053" y="483325"/>
            <a:ext cx="8426042" cy="168510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tserrat Black"/>
              </a:rPr>
              <a:t>К ранней профилактики </a:t>
            </a:r>
            <a:r>
              <a:rPr lang="ru-RU" sz="3600" b="1" dirty="0" err="1">
                <a:solidFill>
                  <a:srgbClr val="FF0000"/>
                </a:solidFill>
                <a:latin typeface="Montserrat Black"/>
              </a:rPr>
              <a:t>дисграфии</a:t>
            </a:r>
            <a:r>
              <a:rPr lang="ru-RU" sz="3600" b="1" dirty="0">
                <a:solidFill>
                  <a:srgbClr val="FF0000"/>
                </a:solidFill>
                <a:latin typeface="Montserrat Black"/>
              </a:rPr>
              <a:t> и </a:t>
            </a:r>
            <a:r>
              <a:rPr lang="ru-RU" sz="3600" b="1" dirty="0" err="1">
                <a:solidFill>
                  <a:srgbClr val="FF0000"/>
                </a:solidFill>
                <a:latin typeface="Montserrat Black"/>
              </a:rPr>
              <a:t>дислексии</a:t>
            </a:r>
            <a:r>
              <a:rPr lang="ru-RU" sz="3600" b="1" dirty="0">
                <a:solidFill>
                  <a:srgbClr val="FF0000"/>
                </a:solidFill>
                <a:latin typeface="Montserrat Black"/>
              </a:rPr>
              <a:t> </a:t>
            </a:r>
            <a:endParaRPr lang="ru-RU" sz="3600" dirty="0">
              <a:solidFill>
                <a:srgbClr val="FF0000"/>
              </a:solidFill>
              <a:latin typeface="Montserrat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3957" y="2033516"/>
            <a:ext cx="88331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</a:t>
            </a:r>
            <a:r>
              <a:rPr lang="ru-RU" sz="2800" dirty="0" smtClean="0"/>
              <a:t>тносится </a:t>
            </a:r>
            <a:r>
              <a:rPr lang="ru-RU" sz="2800" dirty="0"/>
              <a:t>целенаправленное развитие у ребенка тех психических функций, </a:t>
            </a:r>
            <a:r>
              <a:rPr lang="ru-RU" sz="2800" dirty="0" smtClean="0"/>
              <a:t>достаточная </a:t>
            </a:r>
            <a:r>
              <a:rPr lang="ru-RU" sz="2800" dirty="0" err="1"/>
              <a:t>сформированность</a:t>
            </a:r>
            <a:r>
              <a:rPr lang="ru-RU" sz="2800" dirty="0"/>
              <a:t> которых необходима для нормального овладения </a:t>
            </a:r>
            <a:r>
              <a:rPr lang="ru-RU" sz="2800" dirty="0" smtClean="0"/>
              <a:t>процессом </a:t>
            </a:r>
            <a:r>
              <a:rPr lang="ru-RU" sz="2800" dirty="0"/>
              <a:t>письма и чтения.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Весь </a:t>
            </a:r>
            <a:r>
              <a:rPr lang="ru-RU" sz="2800" dirty="0"/>
              <a:t>ход нормального речевого развития ребенка протекает </a:t>
            </a:r>
            <a:r>
              <a:rPr lang="ru-RU" sz="2800" dirty="0" smtClean="0"/>
              <a:t>по </a:t>
            </a:r>
            <a:r>
              <a:rPr lang="ru-RU" sz="2800" dirty="0"/>
              <a:t>строго определенным закономерностям, при которых каждое сформировавшееся </a:t>
            </a:r>
            <a:r>
              <a:rPr lang="ru-RU" sz="2800" dirty="0" smtClean="0"/>
              <a:t>звено является </a:t>
            </a:r>
            <a:r>
              <a:rPr lang="ru-RU" sz="2800" dirty="0"/>
              <a:t>базой для полноценного формирования последующего.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9" y="2168434"/>
            <a:ext cx="1296537" cy="13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3747" y="522515"/>
            <a:ext cx="7459391" cy="134547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Montserrat Black"/>
              </a:rPr>
              <a:t>Принципы логопедического воздействия</a:t>
            </a:r>
            <a:endParaRPr lang="ru-RU" sz="4000" dirty="0">
              <a:solidFill>
                <a:srgbClr val="0070C0"/>
              </a:solidFill>
              <a:latin typeface="Montserrat Black"/>
            </a:endParaRPr>
          </a:p>
        </p:txBody>
      </p:sp>
      <p:sp>
        <p:nvSpPr>
          <p:cNvPr id="4" name="Стрелка вниз 3"/>
          <p:cNvSpPr/>
          <p:nvPr/>
        </p:nvSpPr>
        <p:spPr>
          <a:xfrm rot="3071578">
            <a:off x="2227327" y="1790976"/>
            <a:ext cx="464024" cy="138123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763370" y="2087593"/>
            <a:ext cx="464024" cy="140571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887569" y="2087593"/>
            <a:ext cx="436729" cy="140572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8143340" y="2066606"/>
            <a:ext cx="442104" cy="140571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501945">
            <a:off x="9469338" y="1722929"/>
            <a:ext cx="464024" cy="143301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077306" y="3066071"/>
            <a:ext cx="1743812" cy="16515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42917" y="3603009"/>
            <a:ext cx="1865408" cy="16605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50353" y="3585825"/>
            <a:ext cx="1862092" cy="16777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7150" y="3057099"/>
            <a:ext cx="1695480" cy="16605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67071" y="3585825"/>
            <a:ext cx="1852811" cy="16777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93532" y="3054260"/>
            <a:ext cx="2069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комплексности реализовывался путем осуществления коррекционной работы направленной на весь комплекс речевых и не речевых симптомов, выявленных у детей с ОНР</a:t>
            </a:r>
          </a:p>
          <a:p>
            <a:pPr algn="ctr"/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864261" y="3640455"/>
            <a:ext cx="18875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системности предполагает воздействие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 единую систему речи, на компоненты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0807" y="3630068"/>
            <a:ext cx="1601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Онтогенетический - последовательность логопедической работы определяется появлением тех или иных форм в гипотезе.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38642" y="3603009"/>
            <a:ext cx="1473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Патогенетический - в основе всех нарушений определяется механизм, нарушение какой-то психической функции.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60000" y="3133045"/>
            <a:ext cx="1378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учета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поэтапности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формирования умственных действий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8903" y="365760"/>
            <a:ext cx="10215154" cy="6244046"/>
          </a:xfrm>
        </p:spPr>
        <p:txBody>
          <a:bodyPr>
            <a:normAutofit/>
          </a:bodyPr>
          <a:lstStyle/>
          <a:p>
            <a:r>
              <a:rPr lang="ru-RU" sz="6600" b="1" dirty="0" err="1">
                <a:solidFill>
                  <a:srgbClr val="FF0000"/>
                </a:solidFill>
                <a:latin typeface="Montserrat Black"/>
              </a:rPr>
              <a:t>Дислексия</a:t>
            </a:r>
            <a:r>
              <a:rPr lang="ru-RU" sz="6600" b="1" dirty="0">
                <a:solidFill>
                  <a:srgbClr val="FF0000"/>
                </a:solidFill>
                <a:latin typeface="Montserrat Black"/>
              </a:rPr>
              <a:t>-</a:t>
            </a:r>
            <a:r>
              <a:rPr lang="ru-RU" sz="6600" b="1" dirty="0">
                <a:solidFill>
                  <a:schemeClr val="accent4">
                    <a:lumMod val="75000"/>
                  </a:schemeClr>
                </a:solidFill>
                <a:latin typeface="Montserrat Black"/>
              </a:rPr>
              <a:t/>
            </a:r>
            <a:br>
              <a:rPr lang="ru-RU" sz="6600" b="1" dirty="0">
                <a:solidFill>
                  <a:schemeClr val="accent4">
                    <a:lumMod val="75000"/>
                  </a:schemeClr>
                </a:solidFill>
                <a:latin typeface="Montserrat Black"/>
              </a:rPr>
            </a:br>
            <a:r>
              <a:rPr lang="ru-RU" sz="6600" dirty="0">
                <a:latin typeface="Montserrat Black"/>
              </a:rPr>
              <a:t> это частичное специфическое нарушение процесса чтения</a:t>
            </a:r>
            <a:r>
              <a:rPr lang="ru-RU" sz="6600" dirty="0" smtClean="0">
                <a:latin typeface="Montserrat Black"/>
              </a:rPr>
              <a:t>.</a:t>
            </a:r>
            <a:endParaRPr lang="ru-RU" dirty="0">
              <a:latin typeface="Montserrat Black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5" y="1987456"/>
            <a:ext cx="1780945" cy="190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0"/>
            <a:ext cx="10950054" cy="78884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7867026">
            <a:off x="-1145641" y="1381446"/>
            <a:ext cx="4763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tserrat Black"/>
              </a:rPr>
              <a:t>Виды </a:t>
            </a:r>
            <a:r>
              <a:rPr lang="ru-RU" sz="5400" b="1" dirty="0" err="1" smtClean="0">
                <a:solidFill>
                  <a:srgbClr val="FF0000"/>
                </a:solidFill>
                <a:latin typeface="Montserrat Black"/>
              </a:rPr>
              <a:t>дислексии</a:t>
            </a:r>
            <a:endParaRPr lang="ru-RU" sz="5400" b="1" dirty="0">
              <a:solidFill>
                <a:srgbClr val="FF0000"/>
              </a:solidFill>
              <a:latin typeface="Montserrat Black"/>
            </a:endParaRPr>
          </a:p>
        </p:txBody>
      </p:sp>
      <p:sp>
        <p:nvSpPr>
          <p:cNvPr id="10" name="TextBox 9"/>
          <p:cNvSpPr txBox="1"/>
          <p:nvPr/>
        </p:nvSpPr>
        <p:spPr>
          <a:xfrm rot="1510766">
            <a:off x="3481357" y="1172643"/>
            <a:ext cx="1673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tserrat Black"/>
              </a:rPr>
              <a:t>Фонема</a:t>
            </a:r>
          </a:p>
          <a:p>
            <a:pPr algn="ctr"/>
            <a:r>
              <a:rPr lang="ru-RU" sz="2000" b="1" dirty="0" err="1" smtClean="0">
                <a:latin typeface="Montserrat Black"/>
              </a:rPr>
              <a:t>тическая</a:t>
            </a:r>
            <a:endParaRPr lang="ru-RU" sz="2000" b="1" dirty="0">
              <a:latin typeface="Montserrat Black"/>
            </a:endParaRPr>
          </a:p>
        </p:txBody>
      </p:sp>
      <p:sp>
        <p:nvSpPr>
          <p:cNvPr id="11" name="TextBox 10"/>
          <p:cNvSpPr txBox="1"/>
          <p:nvPr/>
        </p:nvSpPr>
        <p:spPr>
          <a:xfrm rot="20060213">
            <a:off x="4974210" y="569134"/>
            <a:ext cx="33249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быть 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вяз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c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жны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язык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утку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букв или д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лишни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468317">
            <a:off x="2976480" y="2363849"/>
            <a:ext cx="207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Montserrat Black"/>
              </a:rPr>
              <a:t>Ce</a:t>
            </a:r>
            <a:r>
              <a:rPr lang="ru-RU" sz="2000" b="1" dirty="0">
                <a:latin typeface="Montserrat Black"/>
              </a:rPr>
              <a:t>м</a:t>
            </a:r>
            <a:r>
              <a:rPr lang="en-US" sz="2000" b="1" dirty="0">
                <a:latin typeface="Montserrat Black"/>
              </a:rPr>
              <a:t>a</a:t>
            </a:r>
            <a:r>
              <a:rPr lang="ru-RU" sz="2000" b="1" dirty="0" err="1">
                <a:latin typeface="Montserrat Black"/>
              </a:rPr>
              <a:t>нтич</a:t>
            </a:r>
            <a:r>
              <a:rPr lang="en-US" sz="2000" b="1" dirty="0" err="1">
                <a:latin typeface="Montserrat Black"/>
              </a:rPr>
              <a:t>ec</a:t>
            </a:r>
            <a:r>
              <a:rPr lang="ru-RU" sz="2000" b="1" dirty="0">
                <a:latin typeface="Montserrat Black"/>
              </a:rPr>
              <a:t>к</a:t>
            </a:r>
            <a:r>
              <a:rPr lang="en-US" sz="2000" b="1" dirty="0">
                <a:latin typeface="Montserrat Black"/>
              </a:rPr>
              <a:t>a</a:t>
            </a:r>
            <a:r>
              <a:rPr lang="ru-RU" sz="2000" b="1" dirty="0">
                <a:latin typeface="Montserrat Black"/>
              </a:rPr>
              <a:t>я</a:t>
            </a:r>
            <a:endParaRPr lang="ru-RU" sz="2000" dirty="0">
              <a:latin typeface="Montserrat Black"/>
            </a:endParaRPr>
          </a:p>
        </p:txBody>
      </p:sp>
      <p:sp>
        <p:nvSpPr>
          <p:cNvPr id="3" name="TextBox 2"/>
          <p:cNvSpPr txBox="1"/>
          <p:nvPr/>
        </p:nvSpPr>
        <p:spPr>
          <a:xfrm rot="20086128">
            <a:off x="5134446" y="1738734"/>
            <a:ext cx="3859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Montserrat Black"/>
              </a:rPr>
              <a:t>c</a:t>
            </a:r>
            <a:r>
              <a:rPr lang="ru-RU" b="1" dirty="0">
                <a:solidFill>
                  <a:schemeClr val="bg1"/>
                </a:solidFill>
                <a:latin typeface="Montserrat Black"/>
              </a:rPr>
              <a:t>вяз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a</a:t>
            </a:r>
            <a:r>
              <a:rPr lang="ru-RU" b="1" dirty="0">
                <a:solidFill>
                  <a:schemeClr val="bg1"/>
                </a:solidFill>
                <a:latin typeface="Montserrat Black"/>
              </a:rPr>
              <a:t>н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a c </a:t>
            </a:r>
            <a:r>
              <a:rPr lang="ru-RU" b="1" dirty="0">
                <a:solidFill>
                  <a:schemeClr val="bg1"/>
                </a:solidFill>
                <a:latin typeface="Montserrat Black"/>
              </a:rPr>
              <a:t>м</a:t>
            </a:r>
            <a:r>
              <a:rPr lang="en-US" b="1" dirty="0" err="1">
                <a:solidFill>
                  <a:schemeClr val="bg1"/>
                </a:solidFill>
                <a:latin typeface="Montserrat Black"/>
              </a:rPr>
              <a:t>exa</a:t>
            </a:r>
            <a:r>
              <a:rPr lang="ru-RU" b="1" dirty="0">
                <a:solidFill>
                  <a:schemeClr val="bg1"/>
                </a:solidFill>
                <a:latin typeface="Montserrat Black"/>
              </a:rPr>
              <a:t>низ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a</a:t>
            </a:r>
            <a:r>
              <a:rPr lang="ru-RU" b="1" dirty="0" err="1">
                <a:solidFill>
                  <a:schemeClr val="bg1"/>
                </a:solidFill>
                <a:latin typeface="Montserrat Black"/>
              </a:rPr>
              <a:t>ци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e</a:t>
            </a:r>
            <a:r>
              <a:rPr lang="ru-RU" b="1" dirty="0">
                <a:solidFill>
                  <a:schemeClr val="bg1"/>
                </a:solidFill>
                <a:latin typeface="Montserrat Black"/>
              </a:rPr>
              <a:t>й </a:t>
            </a:r>
            <a:r>
              <a:rPr lang="ru-RU" b="1" dirty="0" err="1">
                <a:solidFill>
                  <a:schemeClr val="bg1"/>
                </a:solidFill>
                <a:latin typeface="Montserrat Black"/>
              </a:rPr>
              <a:t>чт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e</a:t>
            </a:r>
            <a:r>
              <a:rPr lang="ru-RU" b="1" dirty="0" err="1">
                <a:solidFill>
                  <a:schemeClr val="bg1"/>
                </a:solidFill>
                <a:latin typeface="Montserrat Black"/>
              </a:rPr>
              <a:t>ния</a:t>
            </a:r>
            <a:r>
              <a:rPr lang="ru-RU" b="1" dirty="0">
                <a:solidFill>
                  <a:schemeClr val="bg1"/>
                </a:solidFill>
                <a:latin typeface="Montserrat Black"/>
              </a:rPr>
              <a:t>, б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e</a:t>
            </a:r>
            <a:r>
              <a:rPr lang="ru-RU" b="1" dirty="0">
                <a:solidFill>
                  <a:schemeClr val="bg1"/>
                </a:solidFill>
                <a:latin typeface="Montserrat Black"/>
              </a:rPr>
              <a:t>з п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o</a:t>
            </a:r>
            <a:r>
              <a:rPr lang="ru-RU" b="1" dirty="0">
                <a:solidFill>
                  <a:schemeClr val="bg1"/>
                </a:solidFill>
                <a:latin typeface="Montserrat Black"/>
              </a:rPr>
              <a:t>ним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a</a:t>
            </a:r>
            <a:r>
              <a:rPr lang="ru-RU" b="1" dirty="0" err="1">
                <a:solidFill>
                  <a:schemeClr val="bg1"/>
                </a:solidFill>
                <a:latin typeface="Montserrat Black"/>
              </a:rPr>
              <a:t>ния</a:t>
            </a:r>
            <a:r>
              <a:rPr lang="ru-RU" b="1" dirty="0">
                <a:solidFill>
                  <a:schemeClr val="bg1"/>
                </a:solidFill>
                <a:latin typeface="Montserrat Black"/>
              </a:rPr>
              <a:t> и 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c</a:t>
            </a:r>
            <a:r>
              <a:rPr lang="ru-RU" b="1" dirty="0">
                <a:solidFill>
                  <a:schemeClr val="bg1"/>
                </a:solidFill>
                <a:latin typeface="Montserrat Black"/>
              </a:rPr>
              <a:t>мы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c</a:t>
            </a:r>
            <a:r>
              <a:rPr lang="ru-RU" b="1" dirty="0">
                <a:solidFill>
                  <a:schemeClr val="bg1"/>
                </a:solidFill>
                <a:latin typeface="Montserrat Black"/>
              </a:rPr>
              <a:t>л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o</a:t>
            </a:r>
            <a:r>
              <a:rPr lang="ru-RU" b="1" dirty="0">
                <a:solidFill>
                  <a:schemeClr val="bg1"/>
                </a:solidFill>
                <a:latin typeface="Montserrat Black"/>
              </a:rPr>
              <a:t>в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o</a:t>
            </a:r>
            <a:r>
              <a:rPr lang="ru-RU" b="1" dirty="0">
                <a:solidFill>
                  <a:schemeClr val="bg1"/>
                </a:solidFill>
                <a:latin typeface="Montserrat Black"/>
              </a:rPr>
              <a:t>й 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o</a:t>
            </a:r>
            <a:r>
              <a:rPr lang="ru-RU" b="1" dirty="0">
                <a:solidFill>
                  <a:schemeClr val="bg1"/>
                </a:solidFill>
                <a:latin typeface="Montserrat Black"/>
              </a:rPr>
              <a:t>б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pa</a:t>
            </a:r>
            <a:r>
              <a:rPr lang="ru-RU" b="1" dirty="0">
                <a:solidFill>
                  <a:schemeClr val="bg1"/>
                </a:solidFill>
                <a:latin typeface="Montserrat Black"/>
              </a:rPr>
              <a:t>б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o</a:t>
            </a:r>
            <a:r>
              <a:rPr lang="ru-RU" b="1" dirty="0">
                <a:solidFill>
                  <a:schemeClr val="bg1"/>
                </a:solidFill>
                <a:latin typeface="Montserrat Black"/>
              </a:rPr>
              <a:t>тки</a:t>
            </a:r>
            <a:endParaRPr lang="ru-RU" dirty="0">
              <a:solidFill>
                <a:schemeClr val="bg1"/>
              </a:solidFill>
              <a:latin typeface="Montserrat Black"/>
            </a:endParaRPr>
          </a:p>
        </p:txBody>
      </p:sp>
      <p:sp>
        <p:nvSpPr>
          <p:cNvPr id="4" name="TextBox 3"/>
          <p:cNvSpPr txBox="1"/>
          <p:nvPr/>
        </p:nvSpPr>
        <p:spPr>
          <a:xfrm rot="1470918">
            <a:off x="2485238" y="3491255"/>
            <a:ext cx="2492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Montserrat Black"/>
              </a:rPr>
              <a:t>A</a:t>
            </a:r>
            <a:r>
              <a:rPr lang="ru-RU" sz="2200" b="1" dirty="0">
                <a:latin typeface="Montserrat Black"/>
              </a:rPr>
              <a:t>г</a:t>
            </a:r>
            <a:r>
              <a:rPr lang="en-US" sz="2200" b="1" dirty="0">
                <a:latin typeface="Montserrat Black"/>
              </a:rPr>
              <a:t>pa</a:t>
            </a:r>
            <a:r>
              <a:rPr lang="ru-RU" sz="2200" b="1" dirty="0">
                <a:latin typeface="Montserrat Black"/>
              </a:rPr>
              <a:t>мм</a:t>
            </a:r>
            <a:r>
              <a:rPr lang="en-US" sz="2200" b="1" dirty="0">
                <a:latin typeface="Montserrat Black"/>
              </a:rPr>
              <a:t>a</a:t>
            </a:r>
            <a:r>
              <a:rPr lang="ru-RU" sz="2200" b="1" dirty="0" err="1">
                <a:latin typeface="Montserrat Black"/>
              </a:rPr>
              <a:t>тич</a:t>
            </a:r>
            <a:r>
              <a:rPr lang="en-US" sz="2200" b="1" dirty="0" err="1">
                <a:latin typeface="Montserrat Black"/>
              </a:rPr>
              <a:t>ec</a:t>
            </a:r>
            <a:r>
              <a:rPr lang="ru-RU" sz="2200" b="1" dirty="0">
                <a:latin typeface="Montserrat Black"/>
              </a:rPr>
              <a:t>к</a:t>
            </a:r>
            <a:r>
              <a:rPr lang="en-US" sz="2200" b="1" dirty="0">
                <a:latin typeface="Montserrat Black"/>
              </a:rPr>
              <a:t>a</a:t>
            </a:r>
            <a:r>
              <a:rPr lang="ru-RU" sz="2200" b="1" dirty="0">
                <a:latin typeface="Montserrat Black"/>
              </a:rPr>
              <a:t>я</a:t>
            </a:r>
            <a:endParaRPr lang="ru-RU" sz="2200" dirty="0">
              <a:latin typeface="Montserrat Black"/>
            </a:endParaRPr>
          </a:p>
        </p:txBody>
      </p:sp>
      <p:sp>
        <p:nvSpPr>
          <p:cNvPr id="5" name="TextBox 4"/>
          <p:cNvSpPr txBox="1"/>
          <p:nvPr/>
        </p:nvSpPr>
        <p:spPr>
          <a:xfrm rot="20114368">
            <a:off x="5139562" y="2855816"/>
            <a:ext cx="49407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т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a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к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o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й вид н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e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д</a:t>
            </a:r>
            <a:r>
              <a:rPr lang="en-US" sz="1400" b="1" dirty="0" err="1">
                <a:solidFill>
                  <a:schemeClr val="bg1"/>
                </a:solidFill>
                <a:latin typeface="Montserrat Black"/>
              </a:rPr>
              <a:t>opa</a:t>
            </a:r>
            <a:r>
              <a:rPr lang="ru-RU" sz="1400" b="1" dirty="0" err="1">
                <a:solidFill>
                  <a:schemeClr val="bg1"/>
                </a:solidFill>
                <a:latin typeface="Montserrat Black"/>
              </a:rPr>
              <a:t>звития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o</a:t>
            </a:r>
            <a:r>
              <a:rPr lang="ru-RU" sz="1400" b="1" dirty="0" err="1">
                <a:solidFill>
                  <a:schemeClr val="bg1"/>
                </a:solidFill>
                <a:latin typeface="Montserrat Black"/>
              </a:rPr>
              <a:t>вл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a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д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e</a:t>
            </a:r>
            <a:r>
              <a:rPr lang="ru-RU" sz="1400" b="1" dirty="0" err="1">
                <a:solidFill>
                  <a:schemeClr val="bg1"/>
                </a:solidFill>
                <a:latin typeface="Montserrat Black"/>
              </a:rPr>
              <a:t>ния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 г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pa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мм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a</a:t>
            </a:r>
            <a:r>
              <a:rPr lang="ru-RU" sz="1400" b="1" dirty="0" err="1">
                <a:solidFill>
                  <a:schemeClr val="bg1"/>
                </a:solidFill>
                <a:latin typeface="Montserrat Black"/>
              </a:rPr>
              <a:t>тич</a:t>
            </a:r>
            <a:r>
              <a:rPr lang="en-US" sz="1400" b="1" dirty="0" err="1">
                <a:solidFill>
                  <a:schemeClr val="bg1"/>
                </a:solidFill>
                <a:latin typeface="Montserrat Black"/>
              </a:rPr>
              <a:t>ec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ким 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c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т</a:t>
            </a:r>
            <a:r>
              <a:rPr lang="en-US" sz="1400" b="1" dirty="0" err="1">
                <a:solidFill>
                  <a:schemeClr val="bg1"/>
                </a:solidFill>
                <a:latin typeface="Montserrat Black"/>
              </a:rPr>
              <a:t>poe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м </a:t>
            </a:r>
            <a:r>
              <a:rPr lang="en-US" sz="1400" b="1" dirty="0" err="1">
                <a:solidFill>
                  <a:schemeClr val="bg1"/>
                </a:solidFill>
                <a:latin typeface="Montserrat Black"/>
              </a:rPr>
              <a:t>pe</a:t>
            </a:r>
            <a:r>
              <a:rPr lang="ru-RU" sz="1400" b="1" dirty="0" err="1">
                <a:solidFill>
                  <a:schemeClr val="bg1"/>
                </a:solidFill>
                <a:latin typeface="Montserrat Black"/>
              </a:rPr>
              <a:t>чи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, к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o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т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op</a:t>
            </a:r>
            <a:r>
              <a:rPr lang="ru-RU" sz="1400" b="1" dirty="0" err="1">
                <a:solidFill>
                  <a:schemeClr val="bg1"/>
                </a:solidFill>
                <a:latin typeface="Montserrat Black"/>
              </a:rPr>
              <a:t>ый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 н</a:t>
            </a:r>
            <a:r>
              <a:rPr lang="en-US" sz="1400" b="1" dirty="0" err="1">
                <a:solidFill>
                  <a:schemeClr val="bg1"/>
                </a:solidFill>
                <a:latin typeface="Montserrat Black"/>
              </a:rPr>
              <a:t>oc</a:t>
            </a:r>
            <a:r>
              <a:rPr lang="ru-RU" sz="1400" b="1" dirty="0" err="1">
                <a:solidFill>
                  <a:schemeClr val="bg1"/>
                </a:solidFill>
                <a:latin typeface="Montserrat Black"/>
              </a:rPr>
              <a:t>ит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 у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c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т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o</a:t>
            </a:r>
            <a:r>
              <a:rPr lang="ru-RU" sz="1400" b="1" dirty="0" err="1">
                <a:solidFill>
                  <a:schemeClr val="bg1"/>
                </a:solidFill>
                <a:latin typeface="Montserrat Black"/>
              </a:rPr>
              <a:t>йчивый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Montserrat Black"/>
              </a:rPr>
              <a:t>xapa</a:t>
            </a:r>
            <a:r>
              <a:rPr lang="ru-RU" sz="1400" b="1" dirty="0" err="1">
                <a:solidFill>
                  <a:schemeClr val="bg1"/>
                </a:solidFill>
                <a:latin typeface="Montserrat Black"/>
              </a:rPr>
              <a:t>кт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ep 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и 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c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вяз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a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н 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c 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п</a:t>
            </a:r>
            <a:r>
              <a:rPr lang="en-US" sz="1400" b="1" dirty="0" err="1">
                <a:solidFill>
                  <a:schemeClr val="bg1"/>
                </a:solidFill>
                <a:latin typeface="Montserrat Black"/>
              </a:rPr>
              <a:t>po</a:t>
            </a:r>
            <a:r>
              <a:rPr lang="ru-RU" sz="1400" b="1" dirty="0" err="1">
                <a:solidFill>
                  <a:schemeClr val="bg1"/>
                </a:solidFill>
                <a:latin typeface="Montserrat Black"/>
              </a:rPr>
              <a:t>бл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e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м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a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ми 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co</a:t>
            </a:r>
            <a:r>
              <a:rPr lang="ru-RU" sz="1400" b="1" dirty="0" err="1">
                <a:solidFill>
                  <a:schemeClr val="bg1"/>
                </a:solidFill>
                <a:latin typeface="Montserrat Black"/>
              </a:rPr>
              <a:t>гл</a:t>
            </a:r>
            <a:r>
              <a:rPr lang="en-US" sz="1400" b="1" dirty="0" err="1">
                <a:solidFill>
                  <a:schemeClr val="bg1"/>
                </a:solidFill>
                <a:latin typeface="Montserrat Black"/>
              </a:rPr>
              <a:t>aco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в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a</a:t>
            </a:r>
            <a:r>
              <a:rPr lang="ru-RU" sz="1400" b="1" dirty="0" err="1">
                <a:solidFill>
                  <a:schemeClr val="bg1"/>
                </a:solidFill>
                <a:latin typeface="Montserrat Black"/>
              </a:rPr>
              <a:t>ния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c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л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o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в </a:t>
            </a:r>
            <a:r>
              <a:rPr lang="ru-RU" sz="1400" b="1" dirty="0" err="1">
                <a:solidFill>
                  <a:schemeClr val="bg1"/>
                </a:solidFill>
                <a:latin typeface="Montserrat Black"/>
              </a:rPr>
              <a:t>в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c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л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o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в</a:t>
            </a:r>
            <a:r>
              <a:rPr lang="en-US" sz="1400" b="1" dirty="0" err="1">
                <a:solidFill>
                  <a:schemeClr val="bg1"/>
                </a:solidFill>
                <a:latin typeface="Montserrat Black"/>
              </a:rPr>
              <a:t>oco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ч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e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т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a</a:t>
            </a:r>
            <a:r>
              <a:rPr lang="ru-RU" sz="1400" b="1" dirty="0" err="1">
                <a:solidFill>
                  <a:schemeClr val="bg1"/>
                </a:solidFill>
                <a:latin typeface="Montserrat Black"/>
              </a:rPr>
              <a:t>ния</a:t>
            </a:r>
            <a:r>
              <a:rPr lang="en-US" sz="1400" b="1" dirty="0">
                <a:solidFill>
                  <a:schemeClr val="bg1"/>
                </a:solidFill>
                <a:latin typeface="Montserrat Black"/>
              </a:rPr>
              <a:t>x.</a:t>
            </a:r>
            <a:endParaRPr lang="ru-RU" sz="1400" b="1" dirty="0">
              <a:solidFill>
                <a:schemeClr val="bg1"/>
              </a:solidFill>
              <a:latin typeface="Montserrat Black"/>
            </a:endParaRPr>
          </a:p>
          <a:p>
            <a:endParaRPr lang="ru-RU" sz="1400" dirty="0">
              <a:solidFill>
                <a:schemeClr val="bg1"/>
              </a:solidFill>
              <a:latin typeface="Montserrat Black"/>
            </a:endParaRPr>
          </a:p>
        </p:txBody>
      </p:sp>
      <p:sp>
        <p:nvSpPr>
          <p:cNvPr id="6" name="TextBox 5"/>
          <p:cNvSpPr txBox="1"/>
          <p:nvPr/>
        </p:nvSpPr>
        <p:spPr>
          <a:xfrm rot="1527421">
            <a:off x="2124238" y="4895644"/>
            <a:ext cx="316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ontserrat Black"/>
              </a:rPr>
              <a:t>M</a:t>
            </a:r>
            <a:r>
              <a:rPr lang="ru-RU" sz="2800" b="1" dirty="0">
                <a:latin typeface="Montserrat Black"/>
              </a:rPr>
              <a:t>н</a:t>
            </a:r>
            <a:r>
              <a:rPr lang="en-US" sz="2800" b="1" dirty="0" err="1">
                <a:latin typeface="Montserrat Black"/>
              </a:rPr>
              <a:t>ec</a:t>
            </a:r>
            <a:r>
              <a:rPr lang="ru-RU" sz="2800" b="1" dirty="0" err="1" smtClean="0">
                <a:latin typeface="Montserrat Black"/>
              </a:rPr>
              <a:t>тическ</a:t>
            </a:r>
            <a:r>
              <a:rPr lang="en-US" sz="2800" b="1" dirty="0">
                <a:latin typeface="Montserrat Black"/>
              </a:rPr>
              <a:t>a</a:t>
            </a:r>
            <a:r>
              <a:rPr lang="ru-RU" sz="2800" b="1" dirty="0">
                <a:latin typeface="Montserrat Black"/>
              </a:rPr>
              <a:t>я</a:t>
            </a:r>
            <a:endParaRPr lang="ru-RU" sz="2800" dirty="0">
              <a:latin typeface="Montserrat Black"/>
            </a:endParaRPr>
          </a:p>
        </p:txBody>
      </p:sp>
      <p:sp>
        <p:nvSpPr>
          <p:cNvPr id="7" name="TextBox 6"/>
          <p:cNvSpPr txBox="1"/>
          <p:nvPr/>
        </p:nvSpPr>
        <p:spPr>
          <a:xfrm rot="20103086">
            <a:off x="5267120" y="3984232"/>
            <a:ext cx="578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 Black"/>
              </a:rPr>
              <a:t>вы</a:t>
            </a:r>
            <a:r>
              <a:rPr lang="en-US" b="1" dirty="0">
                <a:latin typeface="Montserrat Black"/>
              </a:rPr>
              <a:t>pa</a:t>
            </a:r>
            <a:r>
              <a:rPr lang="ru-RU" b="1" dirty="0">
                <a:latin typeface="Montserrat Black"/>
              </a:rPr>
              <a:t>ж</a:t>
            </a:r>
            <a:r>
              <a:rPr lang="en-US" b="1" dirty="0">
                <a:latin typeface="Montserrat Black"/>
              </a:rPr>
              <a:t>ae</a:t>
            </a:r>
            <a:r>
              <a:rPr lang="ru-RU" b="1" dirty="0">
                <a:latin typeface="Montserrat Black"/>
              </a:rPr>
              <a:t>т</a:t>
            </a:r>
            <a:r>
              <a:rPr lang="en-US" b="1" dirty="0">
                <a:latin typeface="Montserrat Black"/>
              </a:rPr>
              <a:t>c</a:t>
            </a:r>
            <a:r>
              <a:rPr lang="ru-RU" b="1" dirty="0">
                <a:latin typeface="Montserrat Black"/>
              </a:rPr>
              <a:t>я в </a:t>
            </a:r>
            <a:r>
              <a:rPr lang="en-US" b="1" dirty="0">
                <a:latin typeface="Montserrat Black"/>
              </a:rPr>
              <a:t>c</a:t>
            </a:r>
            <a:r>
              <a:rPr lang="ru-RU" b="1" dirty="0">
                <a:latin typeface="Montserrat Black"/>
              </a:rPr>
              <a:t>л</a:t>
            </a:r>
            <a:r>
              <a:rPr lang="en-US" b="1" dirty="0">
                <a:latin typeface="Montserrat Black"/>
              </a:rPr>
              <a:t>o</a:t>
            </a:r>
            <a:r>
              <a:rPr lang="ru-RU" b="1" dirty="0" err="1">
                <a:latin typeface="Montserrat Black"/>
              </a:rPr>
              <a:t>жн</a:t>
            </a:r>
            <a:r>
              <a:rPr lang="en-US" b="1" dirty="0" err="1">
                <a:latin typeface="Montserrat Black"/>
              </a:rPr>
              <a:t>oc</a:t>
            </a:r>
            <a:r>
              <a:rPr lang="ru-RU" b="1" dirty="0" err="1">
                <a:latin typeface="Montserrat Black"/>
              </a:rPr>
              <a:t>ти</a:t>
            </a:r>
            <a:r>
              <a:rPr lang="ru-RU" b="1" dirty="0">
                <a:latin typeface="Montserrat Black"/>
              </a:rPr>
              <a:t> в</a:t>
            </a:r>
            <a:r>
              <a:rPr lang="en-US" b="1" dirty="0" err="1">
                <a:latin typeface="Montserrat Black"/>
              </a:rPr>
              <a:t>oc</a:t>
            </a:r>
            <a:r>
              <a:rPr lang="ru-RU" b="1" dirty="0">
                <a:latin typeface="Montserrat Black"/>
              </a:rPr>
              <a:t>п</a:t>
            </a:r>
            <a:r>
              <a:rPr lang="en-US" b="1" dirty="0" err="1">
                <a:latin typeface="Montserrat Black"/>
              </a:rPr>
              <a:t>po</a:t>
            </a:r>
            <a:r>
              <a:rPr lang="ru-RU" b="1" dirty="0" err="1">
                <a:latin typeface="Montserrat Black"/>
              </a:rPr>
              <a:t>изв</a:t>
            </a:r>
            <a:r>
              <a:rPr lang="en-US" b="1" dirty="0">
                <a:latin typeface="Montserrat Black"/>
              </a:rPr>
              <a:t>e</a:t>
            </a:r>
            <a:r>
              <a:rPr lang="ru-RU" b="1" dirty="0">
                <a:latin typeface="Montserrat Black"/>
              </a:rPr>
              <a:t>д</a:t>
            </a:r>
            <a:r>
              <a:rPr lang="en-US" b="1" dirty="0">
                <a:latin typeface="Montserrat Black"/>
              </a:rPr>
              <a:t>e</a:t>
            </a:r>
            <a:r>
              <a:rPr lang="ru-RU" b="1" dirty="0" err="1">
                <a:latin typeface="Montserrat Black"/>
              </a:rPr>
              <a:t>ния</a:t>
            </a:r>
            <a:r>
              <a:rPr lang="ru-RU" b="1" dirty="0">
                <a:latin typeface="Montserrat Black"/>
              </a:rPr>
              <a:t> </a:t>
            </a:r>
            <a:r>
              <a:rPr lang="en-US" b="1" dirty="0">
                <a:latin typeface="Montserrat Black"/>
              </a:rPr>
              <a:t>p</a:t>
            </a:r>
            <a:r>
              <a:rPr lang="ru-RU" b="1" dirty="0">
                <a:latin typeface="Montserrat Black"/>
              </a:rPr>
              <a:t>яд</a:t>
            </a:r>
            <a:r>
              <a:rPr lang="en-US" b="1" dirty="0">
                <a:latin typeface="Montserrat Black"/>
              </a:rPr>
              <a:t>a </a:t>
            </a:r>
            <a:r>
              <a:rPr lang="ru-RU" b="1" dirty="0">
                <a:latin typeface="Montserrat Black"/>
              </a:rPr>
              <a:t>п</a:t>
            </a:r>
            <a:r>
              <a:rPr lang="en-US" b="1" dirty="0" err="1">
                <a:latin typeface="Montserrat Black"/>
              </a:rPr>
              <a:t>oc</a:t>
            </a:r>
            <a:r>
              <a:rPr lang="ru-RU" b="1" dirty="0">
                <a:latin typeface="Montserrat Black"/>
              </a:rPr>
              <a:t>л</a:t>
            </a:r>
            <a:r>
              <a:rPr lang="en-US" b="1" dirty="0">
                <a:latin typeface="Montserrat Black"/>
              </a:rPr>
              <a:t>e</a:t>
            </a:r>
            <a:r>
              <a:rPr lang="ru-RU" b="1" dirty="0">
                <a:latin typeface="Montserrat Black"/>
              </a:rPr>
              <a:t>д</a:t>
            </a:r>
            <a:r>
              <a:rPr lang="en-US" b="1" dirty="0">
                <a:latin typeface="Montserrat Black"/>
              </a:rPr>
              <a:t>o</a:t>
            </a:r>
            <a:r>
              <a:rPr lang="ru-RU" b="1" dirty="0">
                <a:latin typeface="Montserrat Black"/>
              </a:rPr>
              <a:t>в</a:t>
            </a:r>
            <a:r>
              <a:rPr lang="en-US" b="1" dirty="0">
                <a:latin typeface="Montserrat Black"/>
              </a:rPr>
              <a:t>a</a:t>
            </a:r>
            <a:r>
              <a:rPr lang="ru-RU" b="1" dirty="0">
                <a:latin typeface="Montserrat Black"/>
              </a:rPr>
              <a:t>т</a:t>
            </a:r>
            <a:r>
              <a:rPr lang="en-US" b="1" dirty="0">
                <a:latin typeface="Montserrat Black"/>
              </a:rPr>
              <a:t>e</a:t>
            </a:r>
            <a:r>
              <a:rPr lang="ru-RU" b="1" dirty="0">
                <a:latin typeface="Montserrat Black"/>
              </a:rPr>
              <a:t>льны</a:t>
            </a:r>
            <a:r>
              <a:rPr lang="en-US" b="1" dirty="0">
                <a:latin typeface="Montserrat Black"/>
              </a:rPr>
              <a:t>x c</a:t>
            </a:r>
            <a:r>
              <a:rPr lang="ru-RU" b="1" dirty="0" err="1">
                <a:latin typeface="Montserrat Black"/>
              </a:rPr>
              <a:t>имв</a:t>
            </a:r>
            <a:r>
              <a:rPr lang="en-US" b="1" dirty="0">
                <a:latin typeface="Montserrat Black"/>
              </a:rPr>
              <a:t>o</a:t>
            </a:r>
            <a:r>
              <a:rPr lang="ru-RU" b="1" dirty="0">
                <a:latin typeface="Montserrat Black"/>
              </a:rPr>
              <a:t>л</a:t>
            </a:r>
            <a:r>
              <a:rPr lang="en-US" b="1" dirty="0">
                <a:latin typeface="Montserrat Black"/>
              </a:rPr>
              <a:t>o</a:t>
            </a:r>
            <a:r>
              <a:rPr lang="ru-RU" b="1" dirty="0">
                <a:latin typeface="Montserrat Black"/>
              </a:rPr>
              <a:t>в (букв, </a:t>
            </a:r>
            <a:r>
              <a:rPr lang="en-US" b="1" dirty="0">
                <a:latin typeface="Montserrat Black"/>
              </a:rPr>
              <a:t>c</a:t>
            </a:r>
            <a:r>
              <a:rPr lang="ru-RU" b="1" dirty="0">
                <a:latin typeface="Montserrat Black"/>
              </a:rPr>
              <a:t>л</a:t>
            </a:r>
            <a:r>
              <a:rPr lang="en-US" b="1" dirty="0">
                <a:latin typeface="Montserrat Black"/>
              </a:rPr>
              <a:t>o</a:t>
            </a:r>
            <a:r>
              <a:rPr lang="ru-RU" b="1" dirty="0">
                <a:latin typeface="Montserrat Black"/>
              </a:rPr>
              <a:t>в).</a:t>
            </a:r>
            <a:endParaRPr lang="ru-RU" dirty="0">
              <a:latin typeface="Montserrat Black"/>
            </a:endParaRPr>
          </a:p>
        </p:txBody>
      </p:sp>
      <p:sp>
        <p:nvSpPr>
          <p:cNvPr id="12" name="TextBox 11"/>
          <p:cNvSpPr txBox="1"/>
          <p:nvPr/>
        </p:nvSpPr>
        <p:spPr>
          <a:xfrm rot="1531076">
            <a:off x="976943" y="5720627"/>
            <a:ext cx="330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ontserrat Black"/>
              </a:rPr>
              <a:t>O</a:t>
            </a:r>
            <a:r>
              <a:rPr lang="ru-RU" sz="2800" b="1" dirty="0" err="1">
                <a:latin typeface="Montserrat Black"/>
              </a:rPr>
              <a:t>птич</a:t>
            </a:r>
            <a:r>
              <a:rPr lang="en-US" sz="2800" b="1" dirty="0" err="1">
                <a:latin typeface="Montserrat Black"/>
              </a:rPr>
              <a:t>ec</a:t>
            </a:r>
            <a:r>
              <a:rPr lang="ru-RU" sz="2800" b="1" dirty="0">
                <a:latin typeface="Montserrat Black"/>
              </a:rPr>
              <a:t>к</a:t>
            </a:r>
            <a:r>
              <a:rPr lang="en-US" sz="2800" b="1" dirty="0">
                <a:latin typeface="Montserrat Black"/>
              </a:rPr>
              <a:t>a</a:t>
            </a:r>
            <a:r>
              <a:rPr lang="ru-RU" sz="2800" b="1" dirty="0">
                <a:latin typeface="Montserrat Black"/>
              </a:rPr>
              <a:t>я</a:t>
            </a:r>
            <a:endParaRPr lang="ru-RU" sz="2800" dirty="0">
              <a:latin typeface="Montserrat Black"/>
            </a:endParaRPr>
          </a:p>
        </p:txBody>
      </p:sp>
      <p:sp>
        <p:nvSpPr>
          <p:cNvPr id="13" name="TextBox 12"/>
          <p:cNvSpPr txBox="1"/>
          <p:nvPr/>
        </p:nvSpPr>
        <p:spPr>
          <a:xfrm rot="20070008">
            <a:off x="6105085" y="4845698"/>
            <a:ext cx="6220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Montserrat Black"/>
              </a:rPr>
              <a:t>вы</a:t>
            </a:r>
            <a:r>
              <a:rPr lang="en-US" sz="2000" b="1" dirty="0">
                <a:latin typeface="Montserrat Black"/>
              </a:rPr>
              <a:t>pa</a:t>
            </a:r>
            <a:r>
              <a:rPr lang="ru-RU" sz="2000" b="1" dirty="0">
                <a:latin typeface="Montserrat Black"/>
              </a:rPr>
              <a:t>ж</a:t>
            </a:r>
            <a:r>
              <a:rPr lang="en-US" sz="2000" b="1" dirty="0">
                <a:latin typeface="Montserrat Black"/>
              </a:rPr>
              <a:t>ae</a:t>
            </a:r>
            <a:r>
              <a:rPr lang="ru-RU" sz="2000" b="1" dirty="0">
                <a:latin typeface="Montserrat Black"/>
              </a:rPr>
              <a:t>т</a:t>
            </a:r>
            <a:r>
              <a:rPr lang="en-US" sz="2000" b="1" dirty="0">
                <a:latin typeface="Montserrat Black"/>
              </a:rPr>
              <a:t>c</a:t>
            </a:r>
            <a:r>
              <a:rPr lang="ru-RU" sz="2000" b="1" dirty="0">
                <a:latin typeface="Montserrat Black"/>
              </a:rPr>
              <a:t>я в </a:t>
            </a:r>
            <a:r>
              <a:rPr lang="en-US" sz="2000" b="1" dirty="0">
                <a:latin typeface="Montserrat Black"/>
              </a:rPr>
              <a:t>c</a:t>
            </a:r>
            <a:r>
              <a:rPr lang="ru-RU" sz="2000" b="1" dirty="0">
                <a:latin typeface="Montserrat Black"/>
              </a:rPr>
              <a:t>м</a:t>
            </a:r>
            <a:r>
              <a:rPr lang="en-US" sz="2000" b="1" dirty="0">
                <a:latin typeface="Montserrat Black"/>
              </a:rPr>
              <a:t>e</a:t>
            </a:r>
            <a:r>
              <a:rPr lang="ru-RU" sz="2000" b="1" dirty="0">
                <a:latin typeface="Montserrat Black"/>
              </a:rPr>
              <a:t>ш</a:t>
            </a:r>
            <a:r>
              <a:rPr lang="en-US" sz="2000" b="1" dirty="0">
                <a:latin typeface="Montserrat Black"/>
              </a:rPr>
              <a:t>e</a:t>
            </a:r>
            <a:r>
              <a:rPr lang="ru-RU" sz="2000" b="1" dirty="0" err="1">
                <a:latin typeface="Montserrat Black"/>
              </a:rPr>
              <a:t>нии</a:t>
            </a:r>
            <a:r>
              <a:rPr lang="ru-RU" sz="2000" b="1" dirty="0">
                <a:latin typeface="Montserrat Black"/>
              </a:rPr>
              <a:t> </a:t>
            </a:r>
            <a:r>
              <a:rPr lang="en-US" sz="2000" b="1" dirty="0" err="1">
                <a:latin typeface="Montserrat Black"/>
              </a:rPr>
              <a:t>cxo</a:t>
            </a:r>
            <a:r>
              <a:rPr lang="ru-RU" sz="2000" b="1" dirty="0" err="1">
                <a:latin typeface="Montserrat Black"/>
              </a:rPr>
              <a:t>жи</a:t>
            </a:r>
            <a:r>
              <a:rPr lang="en-US" sz="2000" b="1" dirty="0">
                <a:latin typeface="Montserrat Black"/>
              </a:rPr>
              <a:t>x </a:t>
            </a:r>
            <a:r>
              <a:rPr lang="ru-RU" sz="2000" b="1" dirty="0">
                <a:latin typeface="Montserrat Black"/>
              </a:rPr>
              <a:t>букв</a:t>
            </a:r>
            <a:endParaRPr lang="ru-RU" sz="2000" dirty="0"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11919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223" y="391885"/>
            <a:ext cx="9627325" cy="6858000"/>
          </a:xfrm>
        </p:spPr>
        <p:txBody>
          <a:bodyPr>
            <a:normAutofit/>
          </a:bodyPr>
          <a:lstStyle/>
          <a:p>
            <a:r>
              <a:rPr lang="ru-RU" sz="6000" b="1" dirty="0" err="1">
                <a:solidFill>
                  <a:srgbClr val="FF0000"/>
                </a:solidFill>
                <a:latin typeface="Montserrat Black"/>
              </a:rPr>
              <a:t>Дисграфия</a:t>
            </a:r>
            <a:r>
              <a:rPr lang="ru-RU" sz="6000" b="1" dirty="0">
                <a:solidFill>
                  <a:srgbClr val="FF0000"/>
                </a:solidFill>
                <a:latin typeface="Montserrat Black"/>
              </a:rPr>
              <a:t>- </a:t>
            </a:r>
            <a:r>
              <a:rPr lang="ru-RU" sz="6000" b="1" dirty="0">
                <a:solidFill>
                  <a:schemeClr val="accent4">
                    <a:lumMod val="75000"/>
                  </a:schemeClr>
                </a:solidFill>
                <a:latin typeface="Montserrat Black"/>
              </a:rPr>
              <a:t/>
            </a:r>
            <a:br>
              <a:rPr lang="ru-RU" sz="6000" b="1" dirty="0">
                <a:solidFill>
                  <a:schemeClr val="accent4">
                    <a:lumMod val="75000"/>
                  </a:schemeClr>
                </a:solidFill>
                <a:latin typeface="Montserrat Black"/>
              </a:rPr>
            </a:br>
            <a:r>
              <a:rPr lang="ru-RU" sz="6000" dirty="0">
                <a:latin typeface="Montserrat Black"/>
              </a:rPr>
              <a:t>это частичное специфическое нарушение процесса письма</a:t>
            </a:r>
            <a:r>
              <a:rPr lang="ru-RU" sz="6600" dirty="0"/>
              <a:t/>
            </a:r>
            <a:br>
              <a:rPr lang="ru-RU" sz="6600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4" y="2011023"/>
            <a:ext cx="1780945" cy="190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8281348">
            <a:off x="-1123405" y="1005840"/>
            <a:ext cx="5852160" cy="18549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tserrat Black"/>
              </a:rPr>
              <a:t>Виды </a:t>
            </a:r>
            <a:r>
              <a:rPr lang="ru-RU" sz="5400" b="1" dirty="0" err="1" smtClean="0">
                <a:solidFill>
                  <a:srgbClr val="FF0000"/>
                </a:solidFill>
                <a:latin typeface="Montserrat Black"/>
              </a:rPr>
              <a:t>дисграфии</a:t>
            </a:r>
            <a:r>
              <a:rPr lang="ru-RU" sz="5400" b="1" dirty="0">
                <a:solidFill>
                  <a:schemeClr val="accent4">
                    <a:lumMod val="75000"/>
                  </a:schemeClr>
                </a:solidFill>
                <a:latin typeface="Montserrat Black"/>
              </a:rPr>
              <a:t/>
            </a:r>
            <a:br>
              <a:rPr lang="ru-RU" sz="5400" b="1" dirty="0">
                <a:solidFill>
                  <a:schemeClr val="accent4">
                    <a:lumMod val="75000"/>
                  </a:schemeClr>
                </a:solidFill>
                <a:latin typeface="Montserrat Black"/>
              </a:rPr>
            </a:br>
            <a:endParaRPr lang="ru-RU" sz="5400" dirty="0">
              <a:latin typeface="Montserrat Black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57" y="0"/>
            <a:ext cx="10950054" cy="78884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523605">
            <a:off x="3498222" y="1126388"/>
            <a:ext cx="1502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Montserrat Black"/>
              </a:rPr>
              <a:t>Оптическая</a:t>
            </a:r>
            <a:endParaRPr lang="ru-RU" sz="2000" dirty="0">
              <a:latin typeface="Montserrat Black"/>
            </a:endParaRPr>
          </a:p>
        </p:txBody>
      </p:sp>
      <p:sp>
        <p:nvSpPr>
          <p:cNvPr id="5" name="TextBox 4"/>
          <p:cNvSpPr txBox="1"/>
          <p:nvPr/>
        </p:nvSpPr>
        <p:spPr>
          <a:xfrm rot="20096860">
            <a:off x="4994198" y="680671"/>
            <a:ext cx="3140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связанна с </a:t>
            </a:r>
            <a:r>
              <a:rPr lang="ru-RU" sz="1400" b="1" dirty="0" err="1">
                <a:solidFill>
                  <a:schemeClr val="bg1"/>
                </a:solidFill>
                <a:latin typeface="Montserrat Black"/>
              </a:rPr>
              <a:t>несформированностью</a:t>
            </a:r>
            <a:r>
              <a:rPr lang="ru-RU" sz="1400" b="1" dirty="0">
                <a:solidFill>
                  <a:schemeClr val="bg1"/>
                </a:solidFill>
                <a:latin typeface="Montserrat Black"/>
              </a:rPr>
              <a:t> зрительно-пространственных представлений</a:t>
            </a:r>
            <a:endParaRPr lang="ru-RU" sz="1400" dirty="0">
              <a:solidFill>
                <a:schemeClr val="bg1"/>
              </a:solidFill>
              <a:latin typeface="Montserrat Black"/>
            </a:endParaRPr>
          </a:p>
        </p:txBody>
      </p:sp>
      <p:sp>
        <p:nvSpPr>
          <p:cNvPr id="6" name="TextBox 5"/>
          <p:cNvSpPr txBox="1"/>
          <p:nvPr/>
        </p:nvSpPr>
        <p:spPr>
          <a:xfrm rot="1539281">
            <a:off x="3029018" y="2280054"/>
            <a:ext cx="1961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tserrat Black"/>
              </a:rPr>
              <a:t>Акустическая</a:t>
            </a:r>
            <a:endParaRPr lang="ru-RU" sz="2400" dirty="0">
              <a:latin typeface="Montserrat Black"/>
            </a:endParaRPr>
          </a:p>
        </p:txBody>
      </p:sp>
      <p:sp>
        <p:nvSpPr>
          <p:cNvPr id="7" name="TextBox 6"/>
          <p:cNvSpPr txBox="1"/>
          <p:nvPr/>
        </p:nvSpPr>
        <p:spPr>
          <a:xfrm rot="20109572">
            <a:off x="5026520" y="1931709"/>
            <a:ext cx="394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 Black"/>
              </a:rPr>
              <a:t>связанна с нарушением фонемного </a:t>
            </a:r>
            <a:r>
              <a:rPr lang="ru-RU" b="1" dirty="0" smtClean="0">
                <a:solidFill>
                  <a:schemeClr val="bg1"/>
                </a:solidFill>
                <a:latin typeface="Montserrat Black"/>
              </a:rPr>
              <a:t>распознавания</a:t>
            </a:r>
            <a:endParaRPr lang="ru-RU" dirty="0">
              <a:solidFill>
                <a:schemeClr val="bg1"/>
              </a:solidFill>
              <a:latin typeface="Montserrat Black"/>
            </a:endParaRPr>
          </a:p>
        </p:txBody>
      </p:sp>
      <p:sp>
        <p:nvSpPr>
          <p:cNvPr id="8" name="TextBox 7"/>
          <p:cNvSpPr txBox="1"/>
          <p:nvPr/>
        </p:nvSpPr>
        <p:spPr>
          <a:xfrm rot="1487753">
            <a:off x="2069870" y="3467149"/>
            <a:ext cx="3366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Montserrat Black"/>
              </a:rPr>
              <a:t>Аграмма</a:t>
            </a:r>
            <a:endParaRPr lang="ru-RU" sz="2800" b="1" dirty="0" smtClean="0">
              <a:latin typeface="Montserrat Black"/>
            </a:endParaRPr>
          </a:p>
          <a:p>
            <a:pPr algn="ctr"/>
            <a:r>
              <a:rPr lang="ru-RU" sz="2800" b="1" dirty="0" err="1" smtClean="0">
                <a:latin typeface="Montserrat Black"/>
              </a:rPr>
              <a:t>тическая</a:t>
            </a:r>
            <a:endParaRPr lang="ru-RU" sz="2800" dirty="0">
              <a:latin typeface="Montserrat Black"/>
            </a:endParaRPr>
          </a:p>
        </p:txBody>
      </p:sp>
      <p:sp>
        <p:nvSpPr>
          <p:cNvPr id="9" name="TextBox 8"/>
          <p:cNvSpPr txBox="1"/>
          <p:nvPr/>
        </p:nvSpPr>
        <p:spPr>
          <a:xfrm rot="20124552">
            <a:off x="5068414" y="3023576"/>
            <a:ext cx="4770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 Black"/>
              </a:rPr>
              <a:t>связанна с недоразвитием лексико-грамматической стороны речи</a:t>
            </a:r>
            <a:endParaRPr lang="ru-RU" sz="2000" dirty="0">
              <a:solidFill>
                <a:schemeClr val="bg1"/>
              </a:solidFill>
              <a:latin typeface="Montserrat Black"/>
            </a:endParaRPr>
          </a:p>
        </p:txBody>
      </p:sp>
      <p:sp>
        <p:nvSpPr>
          <p:cNvPr id="10" name="TextBox 9"/>
          <p:cNvSpPr txBox="1"/>
          <p:nvPr/>
        </p:nvSpPr>
        <p:spPr>
          <a:xfrm rot="1551426">
            <a:off x="1929407" y="4680065"/>
            <a:ext cx="3100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Montserrat Black"/>
              </a:rPr>
              <a:t>Дисграфия</a:t>
            </a:r>
            <a:r>
              <a:rPr lang="ru-RU" sz="2800" b="1" dirty="0" smtClean="0">
                <a:latin typeface="Montserrat Black"/>
              </a:rPr>
              <a:t> </a:t>
            </a:r>
            <a:r>
              <a:rPr lang="ru-RU" sz="2800" b="1" dirty="0">
                <a:latin typeface="Montserrat Black"/>
              </a:rPr>
              <a:t>на </a:t>
            </a:r>
            <a:r>
              <a:rPr lang="ru-RU" sz="2800" b="1" dirty="0" smtClean="0">
                <a:latin typeface="Montserrat Black"/>
              </a:rPr>
              <a:t>почве</a:t>
            </a:r>
            <a:endParaRPr lang="ru-RU" sz="2800" dirty="0">
              <a:latin typeface="Montserrat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0172" y="5336771"/>
            <a:ext cx="373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Montserrat Black"/>
            </a:endParaRPr>
          </a:p>
        </p:txBody>
      </p:sp>
      <p:sp>
        <p:nvSpPr>
          <p:cNvPr id="12" name="TextBox 11"/>
          <p:cNvSpPr txBox="1"/>
          <p:nvPr/>
        </p:nvSpPr>
        <p:spPr>
          <a:xfrm rot="20117608">
            <a:off x="5137265" y="4135590"/>
            <a:ext cx="5295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Montserrat Black"/>
              </a:rPr>
              <a:t>несформированности</a:t>
            </a:r>
            <a:r>
              <a:rPr lang="ru-RU" sz="2400" b="1" dirty="0">
                <a:latin typeface="Montserrat Black"/>
              </a:rPr>
              <a:t> языкового анализа и синтеза</a:t>
            </a:r>
            <a:endParaRPr lang="ru-RU" sz="2400" dirty="0">
              <a:latin typeface="Montserrat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6561" y="5336771"/>
            <a:ext cx="286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Montserrat Black"/>
            </a:endParaRPr>
          </a:p>
        </p:txBody>
      </p:sp>
      <p:sp>
        <p:nvSpPr>
          <p:cNvPr id="14" name="TextBox 13"/>
          <p:cNvSpPr txBox="1"/>
          <p:nvPr/>
        </p:nvSpPr>
        <p:spPr>
          <a:xfrm rot="1490907">
            <a:off x="1416044" y="5681230"/>
            <a:ext cx="243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Montserrat Black"/>
              </a:rPr>
              <a:t>Артикуляторно</a:t>
            </a:r>
            <a:r>
              <a:rPr lang="ru-RU" sz="2000" b="1" dirty="0" smtClean="0">
                <a:latin typeface="Montserrat Black"/>
              </a:rPr>
              <a:t>-акустическая</a:t>
            </a:r>
            <a:endParaRPr lang="ru-RU" sz="2000" dirty="0">
              <a:latin typeface="Montserrat Black"/>
            </a:endParaRPr>
          </a:p>
        </p:txBody>
      </p:sp>
      <p:sp>
        <p:nvSpPr>
          <p:cNvPr id="15" name="TextBox 14"/>
          <p:cNvSpPr txBox="1"/>
          <p:nvPr/>
        </p:nvSpPr>
        <p:spPr>
          <a:xfrm rot="20075299">
            <a:off x="6434051" y="4643421"/>
            <a:ext cx="6143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Montserrat Black"/>
              </a:rPr>
              <a:t>связанна с нарушениями артикуляции, звукопроизношения и фонематического </a:t>
            </a:r>
            <a:r>
              <a:rPr lang="ru-RU" sz="2000" b="1" dirty="0" smtClean="0">
                <a:latin typeface="Montserrat Black"/>
              </a:rPr>
              <a:t>восприятия.</a:t>
            </a:r>
            <a:endParaRPr lang="ru-RU" sz="2000" dirty="0"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19114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835" y="1214846"/>
            <a:ext cx="10711543" cy="4519747"/>
          </a:xfrm>
        </p:spPr>
        <p:txBody>
          <a:bodyPr>
            <a:noAutofit/>
          </a:bodyPr>
          <a:lstStyle/>
          <a:p>
            <a:pPr lvl="0"/>
            <a:r>
              <a:rPr lang="ru-RU" sz="4000" dirty="0" smtClean="0">
                <a:latin typeface="Montserrat Black"/>
              </a:rPr>
              <a:t/>
            </a:r>
            <a:br>
              <a:rPr lang="ru-RU" sz="4000" dirty="0" smtClean="0">
                <a:latin typeface="Montserrat Black"/>
              </a:rPr>
            </a:br>
            <a:r>
              <a:rPr lang="ru-RU" sz="4000" dirty="0">
                <a:latin typeface="Montserrat Black"/>
              </a:rPr>
              <a:t/>
            </a:r>
            <a:br>
              <a:rPr lang="ru-RU" sz="4000" dirty="0">
                <a:latin typeface="Montserrat Black"/>
              </a:rPr>
            </a:br>
            <a:r>
              <a:rPr lang="ru-RU" sz="4000" dirty="0" smtClean="0">
                <a:latin typeface="Montserrat Black"/>
              </a:rPr>
              <a:t/>
            </a:r>
            <a:br>
              <a:rPr lang="ru-RU" sz="4000" dirty="0" smtClean="0">
                <a:latin typeface="Montserrat Black"/>
              </a:rPr>
            </a:br>
            <a:r>
              <a:rPr lang="ru-RU" sz="4000" dirty="0" smtClean="0">
                <a:latin typeface="Montserrat Black"/>
              </a:rPr>
              <a:t/>
            </a:r>
            <a:br>
              <a:rPr lang="ru-RU" sz="4000" dirty="0" smtClean="0">
                <a:latin typeface="Montserrat Black"/>
              </a:rPr>
            </a:br>
            <a:r>
              <a:rPr lang="ru-RU" sz="4000" dirty="0" err="1" smtClean="0">
                <a:latin typeface="Montserrat Black"/>
              </a:rPr>
              <a:t>Дисграфия</a:t>
            </a:r>
            <a:r>
              <a:rPr lang="ru-RU" sz="4000" dirty="0" smtClean="0">
                <a:latin typeface="Montserrat Black"/>
              </a:rPr>
              <a:t> </a:t>
            </a:r>
            <a:r>
              <a:rPr lang="ru-RU" sz="4000" dirty="0">
                <a:latin typeface="Montserrat Black"/>
              </a:rPr>
              <a:t>и </a:t>
            </a:r>
            <a:r>
              <a:rPr lang="ru-RU" sz="4000" dirty="0" err="1">
                <a:latin typeface="Montserrat Black"/>
              </a:rPr>
              <a:t>дислексия</a:t>
            </a:r>
            <a:r>
              <a:rPr lang="ru-RU" sz="4000" dirty="0">
                <a:latin typeface="Montserrat Black"/>
              </a:rPr>
              <a:t> не являются нарушениями, изолированными друг от друга, обычно встречаются в сочетании, так как имеют единые механизмы и тесно связаны с нарушением устной речи.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Montserrat Black"/>
              </a:rPr>
              <a:t/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  <a:latin typeface="Montserrat Black"/>
              </a:rPr>
            </a:br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Montserrat Black"/>
              </a:rPr>
              <a:t/>
            </a:r>
            <a:br>
              <a:rPr lang="ru-RU" sz="4000" dirty="0">
                <a:solidFill>
                  <a:schemeClr val="accent4">
                    <a:lumMod val="75000"/>
                  </a:schemeClr>
                </a:solidFill>
                <a:latin typeface="Montserrat Black"/>
              </a:rPr>
            </a:br>
            <a:endParaRPr lang="ru-RU" sz="4000" dirty="0">
              <a:latin typeface="Montserrat Black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42" y="0"/>
            <a:ext cx="2045536" cy="223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1314</Words>
  <Application>Microsoft Office PowerPoint</Application>
  <PresentationFormat>Широкоэкранный</PresentationFormat>
  <Paragraphs>140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Monotype Corsiva</vt:lpstr>
      <vt:lpstr>Montserrat Black</vt:lpstr>
      <vt:lpstr>Times New Roman</vt:lpstr>
      <vt:lpstr>Vrinda</vt:lpstr>
      <vt:lpstr>Wingdings</vt:lpstr>
      <vt:lpstr>Тема Office</vt:lpstr>
      <vt:lpstr>Презентация PowerPoint</vt:lpstr>
      <vt:lpstr>заключается в устранении основных этиологических факторов, имеющих отношение к указанным расстройствам.   </vt:lpstr>
      <vt:lpstr>К ранней профилактики дисграфии и дислексии </vt:lpstr>
      <vt:lpstr>Принципы логопедического воздействия</vt:lpstr>
      <vt:lpstr>Дислексия-  это частичное специфическое нарушение процесса чтения.</vt:lpstr>
      <vt:lpstr>Презентация PowerPoint</vt:lpstr>
      <vt:lpstr>Дисграфия-  это частичное специфическое нарушение процесса письма </vt:lpstr>
      <vt:lpstr>Виды дисграфии </vt:lpstr>
      <vt:lpstr>    Дисграфия и дислексия не являются нарушениями, изолированными друг от друга, обычно встречаются в сочетании, так как имеют единые механизмы и тесно связаны с нарушением устной речи.  </vt:lpstr>
      <vt:lpstr>Основная ЦЕЛЬ профилактики:   Устранение предрасположенности к нарушениям чтения и письма у детей старшего дошкольного возраста в рамках подготовки их к школе  </vt:lpstr>
      <vt:lpstr>I этап. Развитие зрительного внимания и памяти Цель данного этапа – выработка устойчивости, переключаемости, увеличение объёма памяти и внимания.  Для достижения цели можно использовать следующие игры: «Что поменяли?» (фиксация изменений в расположении нескольких предметов). «Запомни» (запоминание изображений двух-пяти предметов). «Собери пирамиду» (запоминание порядка колец на пирамиде). «Найди фигуру» (выделение из множества заданных геометрических фигур). «Найди отличия» (определение различий в двух предметных картинках). «Что где было?» (запоминание расположения предметов на плоскости – вверху, в центре, в правом верхнем углу и т.д.). «Найди картинку» (выделение из множества картинок по определённой теме) «Найди одинаковые фигуры» (классификация геометрических фигур: по цвету; по цвету и форме). «Раскрась фигуры» (раскрашивание заданных фигур из множества). </vt:lpstr>
      <vt:lpstr>II этап. Развитие зрительно-моторной координации Задачей данного этапа является развитие ощущений артикуляционных поз и движений, развитие мелкой моторики рук.  Выполнение артикуляционных упражнений с закрытыми глазами. Чередование артикуляционных упражнений с открытыми и закрытыми глазами.  Двигательные упражнения с мячом, флажком и т.д.  «Рисование» в воздухе рукой.  Пальчиковая гимнастика.  Письменные упражнения в тетради: обведение контуров по трафарету, раскрашивание и т.п. </vt:lpstr>
      <vt:lpstr>III этап. Формирование представлений о схемах лица и тела На данном этапе даются понятия «право – лево», «вверху – внизу», разбирается схема лица и тела у ребёнка и у ребёнка, сидящего напротив. Изучаются контурные и силуэтные изображения, зашумлённые предметы. «Скажи правильно» (определение сторон собственного тела ребёнка и у другого, сидящего напротив). «Делай как я», «Зеркало». «Чего нет?» (определение недостающих частей у предметов). «Право — лево». Это лучше делать по следующей схеме: соотнести части тела с правой рукой (правый глаз, щека и т. д.), затем — с левой рукой, после этого — в перекрестном варианте (например, показать правую бровь и левый локоть). «Капризный фотограф». фотограф, желая сделать снимок зверей, ищет кадр. Его помощнику (ребенку) надо рассадить: корову — справа от зайца, мишку — слева от мышки и т. д.  «Слушай и выполняй» (выполнение инструкций: подними правую руку вверх; покажи левой рукой правый глаз, положи карандаш справа от кубика и т.п.). «Двигательный диктант» (по шагам), например: один шаг вперед, два шага направо, повернуться на 180°, один шаг назад и т. д. </vt:lpstr>
      <vt:lpstr>Предупреждение ошибок письма на уровни буквы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Предполагаемый результат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24</cp:revision>
  <dcterms:created xsi:type="dcterms:W3CDTF">2023-09-22T11:56:40Z</dcterms:created>
  <dcterms:modified xsi:type="dcterms:W3CDTF">2023-11-16T08:52:20Z</dcterms:modified>
</cp:coreProperties>
</file>