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5" r:id="rId5"/>
    <p:sldId id="274" r:id="rId6"/>
    <p:sldId id="277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0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kaya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4869160"/>
            <a:ext cx="38472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</a:t>
            </a:r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логопед</a:t>
            </a:r>
          </a:p>
          <a:p>
            <a:pPr algn="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Резникова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О.В.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0655" y="1700808"/>
            <a:ext cx="58728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Особенности </a:t>
            </a:r>
          </a:p>
          <a:p>
            <a:pPr algn="ctr"/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развития речи детей </a:t>
            </a:r>
          </a:p>
          <a:p>
            <a:pPr algn="ctr"/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младшего возраста</a:t>
            </a:r>
            <a:endParaRPr lang="ru-RU" sz="4800" b="1" cap="none" spc="0" dirty="0">
              <a:ln w="19050" cmpd="dbl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3846" y="923528"/>
            <a:ext cx="5446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2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МБДОУ Детский сад № 9 «Щелкунчик»</a:t>
            </a:r>
            <a:endParaRPr lang="ru-RU" sz="2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664772_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970" y="0"/>
            <a:ext cx="95369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1000108"/>
            <a:ext cx="657226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90872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Х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орошо устроенный мозг лучше, чем хорошо наполненный» </a:t>
            </a:r>
          </a:p>
          <a:p>
            <a:pPr algn="r"/>
            <a:r>
              <a:rPr lang="ru-RU" sz="2800" dirty="0" err="1" smtClean="0">
                <a:solidFill>
                  <a:srgbClr val="FF0000"/>
                </a:solidFill>
                <a:latin typeface="Times New Roman"/>
              </a:rPr>
              <a:t>М.Монтень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. </a:t>
            </a:r>
            <a:endParaRPr lang="ru-RU" sz="2800" dirty="0" smtClean="0">
              <a:solidFill>
                <a:srgbClr val="FF0000"/>
              </a:solidFill>
              <a:latin typeface="Times New Roman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/>
              </a:rPr>
              <a:t>Информация</a:t>
            </a:r>
            <a:r>
              <a:rPr lang="ru-RU" sz="2800" dirty="0">
                <a:solidFill>
                  <a:srgbClr val="0070C0"/>
                </a:solidFill>
                <a:latin typeface="Times New Roman"/>
              </a:rPr>
              <a:t>, которая сообщается ребенку, должна соответствовать его возрасту и способностям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</a:rPr>
              <a:t>.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/>
              </a:rPr>
              <a:t>Учим ребёнка думать!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c2ef51fe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5" y="3861048"/>
            <a:ext cx="2262182" cy="2262182"/>
          </a:xfrm>
          <a:prstGeom prst="rect">
            <a:avLst/>
          </a:prstGeom>
        </p:spPr>
      </p:pic>
      <p:pic>
        <p:nvPicPr>
          <p:cNvPr id="11" name="Рисунок 10" descr="74024305_4f8098480a71_1024x7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75856" cy="24881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5777" y="548680"/>
            <a:ext cx="63367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Главные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составляющие красивой речи: </a:t>
            </a:r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правильность,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четкость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внятность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умеренные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темп и громкость, </a:t>
            </a: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богатство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словарного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запаса,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нтонационная выразительность.</a:t>
            </a:r>
            <a:endParaRPr lang="ru-RU" sz="24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ru-RU" sz="2400" spc="50" dirty="0" smtClean="0">
              <a:ln w="11430"/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ru-RU" sz="2400" spc="50" dirty="0" smtClean="0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 </a:t>
            </a:r>
            <a:r>
              <a:rPr lang="ru-RU" sz="2400" spc="50" dirty="0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чаще родители будут разговаривать с ребенком, не переутомляя его, и доступным, правильным </a:t>
            </a:r>
            <a:r>
              <a:rPr lang="ru-RU" sz="2400" spc="50" dirty="0" smtClean="0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языком,</a:t>
            </a:r>
            <a:r>
              <a:rPr lang="ru-RU" sz="2400" spc="50" dirty="0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тем скорее ваш ребенок овладеет правильной речью!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spc="50" dirty="0" smtClean="0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Рассказывайте малышу </a:t>
            </a:r>
            <a:r>
              <a:rPr lang="ru-RU" sz="2400" spc="50" dirty="0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сказки, </a:t>
            </a:r>
            <a:r>
              <a:rPr lang="ru-RU" sz="2400" spc="50" dirty="0" smtClean="0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разучивайте </a:t>
            </a:r>
            <a:r>
              <a:rPr lang="ru-RU" sz="2400" spc="50" dirty="0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вместе стишки, </a:t>
            </a:r>
            <a:r>
              <a:rPr lang="ru-RU" sz="2400" spc="50" dirty="0" err="1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потешки</a:t>
            </a:r>
            <a:r>
              <a:rPr lang="ru-RU" sz="2400" spc="50" dirty="0" smtClean="0">
                <a:ln w="1143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играйте вместе.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449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936" y="4077072"/>
            <a:ext cx="3214678" cy="23681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19410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Роль речи в общем развитии ребенка</a:t>
            </a:r>
            <a:endParaRPr lang="ru-RU" sz="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3192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spc="50" dirty="0" smtClean="0">
                <a:ln w="11430"/>
              </a:rPr>
              <a:t>Освоение речи качественно изменяет ориентировку ребенка в окружающем мире и обеспечивает быстрое и лёгкое приспособление к среде.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spc="50" dirty="0" smtClean="0">
                <a:ln w="11430"/>
              </a:rPr>
              <a:t>Используя слова ребенок учится анализировать окружающий его мир, общаться с людьми.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spc="50" dirty="0" smtClean="0">
                <a:ln w="11430"/>
                <a:solidFill>
                  <a:prstClr val="black"/>
                </a:solidFill>
              </a:rPr>
              <a:t>С </a:t>
            </a:r>
            <a:r>
              <a:rPr lang="ru-RU" sz="2400" spc="50" dirty="0">
                <a:ln w="11430"/>
                <a:solidFill>
                  <a:prstClr val="black"/>
                </a:solidFill>
              </a:rPr>
              <a:t>помощью слов, обозначающих признаки предметов, ребенок учится узнавать различные цвета, звуки, запахи;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123" y="3717032"/>
            <a:ext cx="5079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spc="50" dirty="0" smtClean="0">
                <a:ln w="11430"/>
                <a:solidFill>
                  <a:prstClr val="black"/>
                </a:solidFill>
              </a:rPr>
              <a:t>Разные </a:t>
            </a:r>
            <a:r>
              <a:rPr lang="ru-RU" sz="2400" spc="50" dirty="0">
                <a:ln w="11430"/>
                <a:solidFill>
                  <a:prstClr val="black"/>
                </a:solidFill>
              </a:rPr>
              <a:t>слова помогают осознать величину</a:t>
            </a:r>
            <a:r>
              <a:rPr lang="ru-RU" sz="2400" spc="50" dirty="0" smtClean="0">
                <a:ln w="11430"/>
                <a:solidFill>
                  <a:prstClr val="black"/>
                </a:solidFill>
              </a:rPr>
              <a:t>, качественные, </a:t>
            </a:r>
            <a:r>
              <a:rPr lang="ru-RU" sz="2400" spc="50" dirty="0">
                <a:ln w="11430"/>
                <a:solidFill>
                  <a:prstClr val="black"/>
                </a:solidFill>
              </a:rPr>
              <a:t>количественные, временные и другие связи, существующие между предметами внешнего мира</a:t>
            </a:r>
            <a:r>
              <a:rPr lang="ru-RU" sz="2400" spc="50" dirty="0" smtClean="0">
                <a:ln w="11430"/>
                <a:solidFill>
                  <a:prstClr val="black"/>
                </a:solidFill>
              </a:rPr>
              <a:t>.  Ребёнок познаёт мир.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9023126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05064"/>
            <a:ext cx="3357554" cy="25419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2048" y="188640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Младший дошкольный возраст - наиболее важный </a:t>
            </a:r>
          </a:p>
          <a:p>
            <a:pPr algn="ctr"/>
            <a:r>
              <a:rPr lang="ru-RU" sz="2400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развитии всех психических процессов, а особенно речи. </a:t>
            </a:r>
          </a:p>
          <a:p>
            <a:pPr algn="ctr"/>
            <a:endParaRPr lang="ru-RU" sz="2400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96752"/>
            <a:ext cx="8713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ru-RU" sz="2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>
                <a:ln w="11430"/>
                <a:solidFill>
                  <a:srgbClr val="002060"/>
                </a:solidFill>
              </a:rPr>
              <a:t>Возраст от 2 до4 лет обладает огромными возможностями для формирования основ будущей взрослой </a:t>
            </a:r>
            <a:r>
              <a:rPr lang="ru-RU" sz="2400" spc="50" dirty="0" smtClean="0">
                <a:ln w="11430"/>
                <a:solidFill>
                  <a:srgbClr val="002060"/>
                </a:solidFill>
              </a:rPr>
              <a:t>личности.</a:t>
            </a: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Умственное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неотделимо от речевого, поэтому, занимаясь  с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ребенком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нужно развивать </a:t>
            </a: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/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психические процессы: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восприятие, внимание,</a:t>
            </a:r>
          </a:p>
          <a:p>
            <a:pPr lvl="0" algn="r"/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воображение, мышление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память,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речь.</a:t>
            </a:r>
            <a:r>
              <a:rPr lang="ru-RU" sz="2400" spc="50" dirty="0" smtClean="0">
                <a:ln w="11430"/>
                <a:solidFill>
                  <a:prstClr val="black"/>
                </a:solidFill>
              </a:rPr>
              <a:t> </a:t>
            </a:r>
            <a:endParaRPr lang="ru-RU" sz="2400" spc="50" dirty="0">
              <a:ln w="11430"/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56" y="3426207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ru-RU" sz="2400" spc="50" dirty="0">
                <a:ln w="11430"/>
                <a:solidFill>
                  <a:srgbClr val="002060"/>
                </a:solidFill>
              </a:rPr>
              <a:t>Родители </a:t>
            </a:r>
            <a:r>
              <a:rPr lang="ru-RU" sz="2400" spc="50" dirty="0" smtClean="0">
                <a:ln w="11430"/>
                <a:solidFill>
                  <a:srgbClr val="002060"/>
                </a:solidFill>
              </a:rPr>
              <a:t>- это самые </a:t>
            </a:r>
            <a:r>
              <a:rPr lang="ru-RU" sz="2400" spc="50" dirty="0">
                <a:ln w="11430"/>
                <a:solidFill>
                  <a:srgbClr val="002060"/>
                </a:solidFill>
              </a:rPr>
              <a:t>главные и близкие люди, и задачи родителей в этот период: </a:t>
            </a:r>
          </a:p>
          <a:p>
            <a:pPr marL="342900" lvl="0" indent="-342900" algn="r">
              <a:buFontTx/>
              <a:buChar char="-"/>
            </a:pPr>
            <a:r>
              <a:rPr lang="ru-RU" sz="2400" spc="50" dirty="0" smtClean="0">
                <a:ln w="11430"/>
                <a:solidFill>
                  <a:srgbClr val="002060"/>
                </a:solidFill>
              </a:rPr>
              <a:t>помочь </a:t>
            </a:r>
            <a:r>
              <a:rPr lang="ru-RU" sz="2400" spc="50" dirty="0">
                <a:ln w="11430"/>
                <a:solidFill>
                  <a:srgbClr val="002060"/>
                </a:solidFill>
              </a:rPr>
              <a:t>детям овладеть </a:t>
            </a:r>
            <a:endParaRPr lang="ru-RU" sz="2400" spc="50" dirty="0" smtClean="0">
              <a:ln w="11430"/>
              <a:solidFill>
                <a:srgbClr val="002060"/>
              </a:solidFill>
            </a:endParaRPr>
          </a:p>
          <a:p>
            <a:pPr lvl="0" algn="r"/>
            <a:r>
              <a:rPr lang="ru-RU" sz="2400" spc="50" dirty="0" smtClean="0">
                <a:ln w="11430"/>
                <a:solidFill>
                  <a:srgbClr val="002060"/>
                </a:solidFill>
              </a:rPr>
              <a:t>родным </a:t>
            </a:r>
            <a:r>
              <a:rPr lang="ru-RU" sz="2400" spc="50" dirty="0">
                <a:ln w="11430"/>
                <a:solidFill>
                  <a:srgbClr val="002060"/>
                </a:solidFill>
              </a:rPr>
              <a:t>языком, </a:t>
            </a:r>
            <a:endParaRPr lang="ru-RU" sz="2400" spc="50" dirty="0" smtClean="0">
              <a:ln w="11430"/>
              <a:solidFill>
                <a:srgbClr val="002060"/>
              </a:solidFill>
            </a:endParaRPr>
          </a:p>
          <a:p>
            <a:pPr marL="342900" lvl="0" indent="-342900" algn="r">
              <a:buFontTx/>
              <a:buChar char="-"/>
            </a:pPr>
            <a:r>
              <a:rPr lang="ru-RU" sz="2400" spc="50" dirty="0" smtClean="0">
                <a:ln w="11430"/>
                <a:solidFill>
                  <a:srgbClr val="002060"/>
                </a:solidFill>
              </a:rPr>
              <a:t>накопить </a:t>
            </a:r>
            <a:r>
              <a:rPr lang="ru-RU" sz="2400" spc="50" dirty="0">
                <a:ln w="11430"/>
                <a:solidFill>
                  <a:srgbClr val="002060"/>
                </a:solidFill>
              </a:rPr>
              <a:t>значительный запас </a:t>
            </a:r>
            <a:r>
              <a:rPr lang="ru-RU" sz="2400" spc="50" dirty="0" smtClean="0">
                <a:ln w="11430"/>
                <a:solidFill>
                  <a:srgbClr val="002060"/>
                </a:solidFill>
              </a:rPr>
              <a:t>слов,  </a:t>
            </a:r>
          </a:p>
          <a:p>
            <a:pPr marL="342900" lvl="0" indent="-342900" algn="r">
              <a:buFontTx/>
              <a:buChar char="-"/>
            </a:pPr>
            <a:r>
              <a:rPr lang="ru-RU" sz="2400" spc="50" dirty="0" smtClean="0">
                <a:ln w="11430"/>
                <a:solidFill>
                  <a:srgbClr val="002060"/>
                </a:solidFill>
              </a:rPr>
              <a:t>научить </a:t>
            </a:r>
            <a:r>
              <a:rPr lang="ru-RU" sz="2400" spc="50" dirty="0">
                <a:ln w="11430"/>
                <a:solidFill>
                  <a:srgbClr val="002060"/>
                </a:solidFill>
              </a:rPr>
              <a:t>произносить </a:t>
            </a:r>
            <a:r>
              <a:rPr lang="ru-RU" sz="2400" spc="50" dirty="0" smtClean="0">
                <a:ln w="11430"/>
                <a:solidFill>
                  <a:srgbClr val="002060"/>
                </a:solidFill>
              </a:rPr>
              <a:t>звуки,</a:t>
            </a:r>
          </a:p>
          <a:p>
            <a:pPr marL="342900" lvl="0" indent="-342900" algn="r">
              <a:buFontTx/>
              <a:buChar char="-"/>
            </a:pPr>
            <a:r>
              <a:rPr lang="ru-RU" sz="2400" spc="50" dirty="0" smtClean="0">
                <a:ln w="11430"/>
                <a:solidFill>
                  <a:srgbClr val="002060"/>
                </a:solidFill>
              </a:rPr>
              <a:t>научить рассказывать.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1432728_d97774149b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1412776"/>
            <a:ext cx="555658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ребенку исполнилось 3 года, он обязательно должен уметь говорить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фразами. Отсутствие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фразовой речи говорит о задержке речевого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развития. Отсутствие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слов в 3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года, показатель грубых нарушений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общего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развития.</a:t>
            </a: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Критерии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 которым можно оценить речь ребенка, родители должны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знать.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Например, нормы звукопроизношения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таковы: 3-4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 – [с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з, ц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уже должны правильно произноситься;</a:t>
            </a: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4-5 лет –[ш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ж, ч, щ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548640" lvl="0" indent="-41148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5-6 лет – [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л,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р]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705178"/>
            <a:ext cx="3365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7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a7d2671_49d8ac19_49c6e9fc_320-20autum202_resiz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6907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383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003</cp:lastModifiedBy>
  <cp:revision>58</cp:revision>
  <dcterms:modified xsi:type="dcterms:W3CDTF">2020-11-20T08:27:58Z</dcterms:modified>
</cp:coreProperties>
</file>